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2"/>
  </p:notesMasterIdLst>
  <p:sldIdLst>
    <p:sldId id="394" r:id="rId3"/>
    <p:sldId id="464" r:id="rId4"/>
    <p:sldId id="424" r:id="rId5"/>
    <p:sldId id="425" r:id="rId6"/>
    <p:sldId id="499" r:id="rId7"/>
    <p:sldId id="500" r:id="rId8"/>
    <p:sldId id="501" r:id="rId9"/>
    <p:sldId id="542" r:id="rId10"/>
    <p:sldId id="502" r:id="rId11"/>
    <p:sldId id="503" r:id="rId13"/>
    <p:sldId id="504" r:id="rId14"/>
    <p:sldId id="505" r:id="rId15"/>
    <p:sldId id="544" r:id="rId16"/>
    <p:sldId id="543" r:id="rId17"/>
    <p:sldId id="506" r:id="rId18"/>
    <p:sldId id="507" r:id="rId19"/>
    <p:sldId id="508" r:id="rId20"/>
    <p:sldId id="509" r:id="rId21"/>
    <p:sldId id="545" r:id="rId22"/>
    <p:sldId id="546" r:id="rId23"/>
    <p:sldId id="547" r:id="rId24"/>
    <p:sldId id="548" r:id="rId25"/>
    <p:sldId id="549" r:id="rId26"/>
    <p:sldId id="550" r:id="rId27"/>
    <p:sldId id="551" r:id="rId28"/>
    <p:sldId id="552" r:id="rId29"/>
    <p:sldId id="553" r:id="rId30"/>
    <p:sldId id="554" r:id="rId31"/>
    <p:sldId id="555" r:id="rId32"/>
    <p:sldId id="556" r:id="rId33"/>
    <p:sldId id="604" r:id="rId34"/>
    <p:sldId id="557" r:id="rId35"/>
    <p:sldId id="558" r:id="rId36"/>
    <p:sldId id="597" r:id="rId37"/>
    <p:sldId id="458" r:id="rId38"/>
    <p:sldId id="459" r:id="rId39"/>
    <p:sldId id="460" r:id="rId40"/>
    <p:sldId id="454" r:id="rId41"/>
    <p:sldId id="462" r:id="rId42"/>
    <p:sldId id="412"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f8443de-b10a-46d7-bd3c-2bf96511af58}">
          <p14:sldIdLst>
            <p14:sldId id="394"/>
            <p14:sldId id="464"/>
            <p14:sldId id="424"/>
            <p14:sldId id="500"/>
            <p14:sldId id="501"/>
            <p14:sldId id="542"/>
            <p14:sldId id="502"/>
            <p14:sldId id="503"/>
            <p14:sldId id="504"/>
            <p14:sldId id="505"/>
            <p14:sldId id="544"/>
            <p14:sldId id="543"/>
            <p14:sldId id="506"/>
            <p14:sldId id="507"/>
            <p14:sldId id="508"/>
            <p14:sldId id="509"/>
            <p14:sldId id="545"/>
            <p14:sldId id="546"/>
            <p14:sldId id="547"/>
            <p14:sldId id="548"/>
            <p14:sldId id="549"/>
            <p14:sldId id="552"/>
            <p14:sldId id="553"/>
            <p14:sldId id="554"/>
            <p14:sldId id="555"/>
            <p14:sldId id="556"/>
            <p14:sldId id="604"/>
            <p14:sldId id="557"/>
            <p14:sldId id="558"/>
            <p14:sldId id="597"/>
            <p14:sldId id="458"/>
            <p14:sldId id="459"/>
            <p14:sldId id="425"/>
            <p14:sldId id="499"/>
            <p14:sldId id="550"/>
            <p14:sldId id="551"/>
          </p14:sldIdLst>
        </p14:section>
        <p14:section name="无标题节" id="{886df2b2-035f-448a-adb1-06ff4a5082f5}">
          <p14:sldIdLst>
            <p14:sldId id="460"/>
            <p14:sldId id="462"/>
            <p14:sldId id="412"/>
            <p14:sldId id="45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A0E9"/>
    <a:srgbClr val="000000"/>
    <a:srgbClr val="FFFFFF"/>
    <a:srgbClr val="5B9BD5"/>
    <a:srgbClr val="3366CC"/>
    <a:srgbClr val="2E75B6"/>
    <a:srgbClr val="CCCCCC"/>
    <a:srgbClr val="DCDCDC"/>
    <a:srgbClr val="4B7D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87" d="100"/>
          <a:sy n="87" d="100"/>
        </p:scale>
        <p:origin x="120" y="114"/>
      </p:cViewPr>
      <p:guideLst>
        <p:guide orient="horz" pos="2120"/>
        <p:guide pos="3849"/>
      </p:guideLst>
    </p:cSldViewPr>
  </p:slideViewPr>
  <p:notesTextViewPr>
    <p:cViewPr>
      <p:scale>
        <a:sx n="1" d="1"/>
        <a:sy n="1" d="1"/>
      </p:scale>
      <p:origin x="0" y="0"/>
    </p:cViewPr>
  </p:notesTextViewPr>
  <p:sorterViewPr>
    <p:cViewPr varScale="1">
      <p:scale>
        <a:sx n="1" d="1"/>
        <a:sy n="1" d="1"/>
      </p:scale>
      <p:origin x="0" y="-13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D385D1-2D7D-42F6-A6A7-80CD77BAAB7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D2624A-E53D-46FD-9325-C8157F29736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29" name="图片 28"/>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118" t="15288" b="39727"/>
          <a:stretch>
            <a:fillRect/>
          </a:stretch>
        </p:blipFill>
        <p:spPr>
          <a:xfrm>
            <a:off x="0" y="0"/>
            <a:ext cx="12192000" cy="4237200"/>
          </a:xfrm>
          <a:prstGeom prst="rect">
            <a:avLst/>
          </a:prstGeom>
        </p:spPr>
      </p:pic>
      <p:sp>
        <p:nvSpPr>
          <p:cNvPr id="17" name="矩形 16"/>
          <p:cNvSpPr/>
          <p:nvPr userDrawn="1"/>
        </p:nvSpPr>
        <p:spPr>
          <a:xfrm>
            <a:off x="0" y="0"/>
            <a:ext cx="12192000" cy="4238244"/>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sp>
        <p:nvSpPr>
          <p:cNvPr id="30"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grpSp>
        <p:nvGrpSpPr>
          <p:cNvPr id="32" name="组合 31"/>
          <p:cNvGrpSpPr/>
          <p:nvPr userDrawn="1"/>
        </p:nvGrpSpPr>
        <p:grpSpPr>
          <a:xfrm>
            <a:off x="6765426" y="5772437"/>
            <a:ext cx="4808561" cy="425523"/>
            <a:chOff x="5809713" y="514637"/>
            <a:chExt cx="4808561" cy="425523"/>
          </a:xfrm>
        </p:grpSpPr>
        <p:sp>
          <p:nvSpPr>
            <p:cNvPr id="33" name="文本框 32"/>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pic>
        <p:nvPicPr>
          <p:cNvPr id="36" name="图片 3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
        <p:nvSpPr>
          <p:cNvPr id="12"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sp>
        <p:nvSpPr>
          <p:cNvPr id="13"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12120000" y="5297882"/>
            <a:ext cx="72000" cy="720000"/>
          </a:xfrm>
          <a:prstGeom prst="rect">
            <a:avLst/>
          </a:prstGeom>
          <a:solidFill>
            <a:srgbClr val="00A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灯片编号占位符 9"/>
          <p:cNvSpPr>
            <a:spLocks noGrp="1"/>
          </p:cNvSpPr>
          <p:nvPr>
            <p:ph type="sldNum" sz="quarter" idx="12"/>
          </p:nvPr>
        </p:nvSpPr>
        <p:spPr>
          <a:xfrm>
            <a:off x="10177200" y="6338751"/>
            <a:ext cx="1295400" cy="288000"/>
          </a:xfrm>
          <a:prstGeom prst="rect">
            <a:avLst/>
          </a:prstGeom>
        </p:spPr>
        <p:txBody>
          <a:bodyPr anchor="ctr"/>
          <a:lstStyle>
            <a:lvl1pPr algn="r">
              <a:defRPr sz="1000">
                <a:solidFill>
                  <a:schemeClr val="bg1">
                    <a:lumMod val="50000"/>
                  </a:schemeClr>
                </a:solidFill>
              </a:defRPr>
            </a:lvl1pPr>
          </a:lstStyle>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11" name="图片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275" y="6326051"/>
            <a:ext cx="1340401" cy="216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bg>
      <p:bgPr>
        <a:solidFill>
          <a:schemeClr val="bg1"/>
        </a:solidFill>
        <a:effectLst/>
      </p:bgPr>
    </p:bg>
    <p:spTree>
      <p:nvGrpSpPr>
        <p:cNvPr id="1" name=""/>
        <p:cNvGrpSpPr/>
        <p:nvPr/>
      </p:nvGrpSpPr>
      <p:grpSpPr>
        <a:xfrm>
          <a:off x="0" y="0"/>
          <a:ext cx="0" cy="0"/>
          <a:chOff x="0" y="0"/>
          <a:chExt cx="0" cy="0"/>
        </a:xfrm>
      </p:grpSpPr>
      <p:pic>
        <p:nvPicPr>
          <p:cNvPr id="6" name="图片 5"/>
          <p:cNvPicPr/>
          <p:nvPr userDrawn="1"/>
        </p:nvPicPr>
        <p:blipFill rotWithShape="1">
          <a:blip r:embed="rId2">
            <a:extLst>
              <a:ext uri="{28A0092B-C50C-407E-A947-70E740481C1C}">
                <a14:useLocalDpi xmlns:a14="http://schemas.microsoft.com/office/drawing/2010/main" val="0"/>
              </a:ext>
            </a:extLst>
          </a:blip>
          <a:srcRect l="1336" r="41418"/>
          <a:stretch>
            <a:fillRect/>
          </a:stretch>
        </p:blipFill>
        <p:spPr>
          <a:xfrm>
            <a:off x="-600" y="0"/>
            <a:ext cx="12193200" cy="4237200"/>
          </a:xfrm>
          <a:prstGeom prst="rect">
            <a:avLst/>
          </a:prstGeom>
        </p:spPr>
      </p:pic>
      <p:sp>
        <p:nvSpPr>
          <p:cNvPr id="7" name="矩形 6"/>
          <p:cNvSpPr/>
          <p:nvPr userDrawn="1"/>
        </p:nvSpPr>
        <p:spPr>
          <a:xfrm>
            <a:off x="0" y="0"/>
            <a:ext cx="12192000" cy="42382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grpSp>
        <p:nvGrpSpPr>
          <p:cNvPr id="13" name="组合 12"/>
          <p:cNvGrpSpPr/>
          <p:nvPr userDrawn="1"/>
        </p:nvGrpSpPr>
        <p:grpSpPr>
          <a:xfrm>
            <a:off x="582340" y="5177351"/>
            <a:ext cx="5165317" cy="1153575"/>
            <a:chOff x="5809713" y="514637"/>
            <a:chExt cx="5165317" cy="1153575"/>
          </a:xfrm>
        </p:grpSpPr>
        <p:sp>
          <p:nvSpPr>
            <p:cNvPr id="14" name="文本框 13"/>
            <p:cNvSpPr txBox="1"/>
            <p:nvPr/>
          </p:nvSpPr>
          <p:spPr>
            <a:xfrm>
              <a:off x="5809713" y="709328"/>
              <a:ext cx="4287861" cy="230832"/>
            </a:xfrm>
            <a:prstGeom prst="rect">
              <a:avLst/>
            </a:prstGeom>
            <a:noFill/>
          </p:spPr>
          <p:txBody>
            <a:bodyPr wrap="square" rtlCol="0">
              <a:spAutoFit/>
            </a:bodyPr>
            <a:lstStyle/>
            <a:p>
              <a:pPr algn="l"/>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809713" y="514637"/>
              <a:ext cx="4808561" cy="307777"/>
            </a:xfrm>
            <a:prstGeom prst="rect">
              <a:avLst/>
            </a:prstGeom>
            <a:noFill/>
          </p:spPr>
          <p:txBody>
            <a:bodyPr wrap="square" rtlCol="0">
              <a:spAutoFit/>
            </a:bodyPr>
            <a:lstStyle/>
            <a:p>
              <a:pPr algn="l"/>
              <a:r>
                <a:rPr lang="zh-CN" altLang="en-US" sz="1400" b="1" smtClean="0">
                  <a:solidFill>
                    <a:schemeClr val="accent1">
                      <a:lumMod val="75000"/>
                    </a:schemeClr>
                  </a:solidFill>
                  <a:latin typeface="微软雅黑" panose="020B0503020204020204" pitchFamily="34" charset="-122"/>
                  <a:ea typeface="微软雅黑" panose="020B0503020204020204" pitchFamily="34" charset="-122"/>
                </a:rPr>
                <a:t>上海联泰科技股份有限公司</a:t>
              </a:r>
              <a:endParaRPr lang="zh-CN" altLang="en-US" sz="1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5809713" y="970585"/>
              <a:ext cx="5165317" cy="697627"/>
            </a:xfrm>
            <a:prstGeom prst="rect">
              <a:avLst/>
            </a:prstGeom>
            <a:noFill/>
          </p:spPr>
          <p:txBody>
            <a:bodyPr wrap="square" rtlCol="0">
              <a:spAutoFit/>
            </a:bodyPr>
            <a:lstStyle/>
            <a:p>
              <a:pPr algn="l">
                <a:spcBef>
                  <a:spcPts val="100"/>
                </a:spcBef>
                <a:spcAft>
                  <a:spcPts val="100"/>
                </a:spcAft>
              </a:pP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上海市松江区莘砖公路</a:t>
              </a:r>
              <a:r>
                <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rPr>
                <a:t>518</a:t>
              </a: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号漕河泾开发区松江高科技园区</a:t>
              </a:r>
              <a:r>
                <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rPr>
                <a:t>40</a:t>
              </a: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幢</a:t>
              </a:r>
              <a:r>
                <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rPr>
                <a:t>102</a:t>
              </a: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室</a:t>
              </a:r>
              <a:endPar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spcBef>
                  <a:spcPts val="100"/>
                </a:spcBef>
                <a:spcAft>
                  <a:spcPts val="100"/>
                </a:spcAft>
              </a:pP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电话：</a:t>
              </a:r>
              <a:r>
                <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rPr>
                <a:t>86-21-64978786</a:t>
              </a:r>
              <a:endPar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spcBef>
                  <a:spcPts val="100"/>
                </a:spcBef>
                <a:spcAft>
                  <a:spcPts val="100"/>
                </a:spcAft>
              </a:pPr>
              <a:r>
                <a:rPr lang="zh-CN" altLang="en-US" sz="1200" smtClean="0">
                  <a:solidFill>
                    <a:schemeClr val="tx1">
                      <a:lumMod val="65000"/>
                      <a:lumOff val="35000"/>
                    </a:schemeClr>
                  </a:solidFill>
                  <a:latin typeface="微软雅黑" panose="020B0503020204020204" pitchFamily="34" charset="-122"/>
                  <a:ea typeface="微软雅黑" panose="020B0503020204020204" pitchFamily="34" charset="-122"/>
                </a:rPr>
                <a:t>传真：</a:t>
              </a:r>
              <a:r>
                <a:rPr lang="en-US" altLang="zh-CN" sz="1200" smtClean="0">
                  <a:solidFill>
                    <a:schemeClr val="tx1">
                      <a:lumMod val="65000"/>
                      <a:lumOff val="35000"/>
                    </a:schemeClr>
                  </a:solidFill>
                  <a:latin typeface="微软雅黑" panose="020B0503020204020204" pitchFamily="34" charset="-122"/>
                  <a:ea typeface="微软雅黑" panose="020B0503020204020204" pitchFamily="34" charset="-122"/>
                </a:rPr>
                <a:t>86-21-64978786-202</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17" name="图片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99486" y="5154407"/>
            <a:ext cx="1090364" cy="1090364"/>
          </a:xfrm>
          <a:prstGeom prst="rect">
            <a:avLst/>
          </a:prstGeom>
        </p:spPr>
      </p:pic>
      <p:sp>
        <p:nvSpPr>
          <p:cNvPr id="2" name="矩形 1"/>
          <p:cNvSpPr/>
          <p:nvPr userDrawn="1"/>
        </p:nvSpPr>
        <p:spPr>
          <a:xfrm>
            <a:off x="640363" y="4565134"/>
            <a:ext cx="3262432" cy="461665"/>
          </a:xfrm>
          <a:prstGeom prst="rect">
            <a:avLst/>
          </a:prstGeom>
        </p:spPr>
        <p:txBody>
          <a:bodyPr wrap="none">
            <a:spAutoFit/>
          </a:bodyPr>
          <a:lstStyle/>
          <a:p>
            <a:r>
              <a:rPr lang="zh-CN" altLang="en-US" sz="2400" b="1" smtClean="0">
                <a:latin typeface="微软雅黑" panose="020B0503020204020204" pitchFamily="34" charset="-122"/>
                <a:ea typeface="微软雅黑" panose="020B0503020204020204" pitchFamily="34" charset="-122"/>
              </a:rPr>
              <a:t>感谢聆听，敬请指正！</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7" name="图片 6"/>
          <p:cNvPicPr/>
          <p:nvPr userDrawn="1"/>
        </p:nvPicPr>
        <p:blipFill rotWithShape="1">
          <a:blip r:embed="rId2">
            <a:extLst>
              <a:ext uri="{28A0092B-C50C-407E-A947-70E740481C1C}">
                <a14:useLocalDpi xmlns:a14="http://schemas.microsoft.com/office/drawing/2010/main" val="0"/>
              </a:ext>
            </a:extLst>
          </a:blip>
          <a:srcRect t="37988"/>
          <a:stretch>
            <a:fillRect/>
          </a:stretch>
        </p:blipFill>
        <p:spPr>
          <a:xfrm>
            <a:off x="0" y="0"/>
            <a:ext cx="12192000" cy="4237200"/>
          </a:xfrm>
          <a:prstGeom prst="rect">
            <a:avLst/>
          </a:prstGeom>
        </p:spPr>
      </p:pic>
      <p:sp>
        <p:nvSpPr>
          <p:cNvPr id="17" name="矩形 16"/>
          <p:cNvSpPr/>
          <p:nvPr userDrawn="1"/>
        </p:nvSpPr>
        <p:spPr>
          <a:xfrm>
            <a:off x="0" y="0"/>
            <a:ext cx="12192000" cy="4238244"/>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sp>
        <p:nvSpPr>
          <p:cNvPr id="15"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grpSp>
        <p:nvGrpSpPr>
          <p:cNvPr id="18" name="组合 17"/>
          <p:cNvGrpSpPr/>
          <p:nvPr userDrawn="1"/>
        </p:nvGrpSpPr>
        <p:grpSpPr>
          <a:xfrm>
            <a:off x="6765426" y="5772437"/>
            <a:ext cx="4808561" cy="425523"/>
            <a:chOff x="5809713" y="514637"/>
            <a:chExt cx="4808561" cy="425523"/>
          </a:xfrm>
        </p:grpSpPr>
        <p:sp>
          <p:nvSpPr>
            <p:cNvPr id="19" name="文本框 18"/>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pic>
        <p:nvPicPr>
          <p:cNvPr id="24" name="图片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
        <p:nvSpPr>
          <p:cNvPr id="12"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sp>
        <p:nvSpPr>
          <p:cNvPr id="13"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32169" b="6032"/>
          <a:stretch>
            <a:fillRect/>
          </a:stretch>
        </p:blipFill>
        <p:spPr>
          <a:xfrm>
            <a:off x="0" y="0"/>
            <a:ext cx="12192000" cy="4238171"/>
          </a:xfrm>
          <a:prstGeom prst="rect">
            <a:avLst/>
          </a:prstGeom>
        </p:spPr>
      </p:pic>
      <p:sp>
        <p:nvSpPr>
          <p:cNvPr id="17" name="矩形 16"/>
          <p:cNvSpPr/>
          <p:nvPr userDrawn="1"/>
        </p:nvSpPr>
        <p:spPr>
          <a:xfrm>
            <a:off x="0" y="0"/>
            <a:ext cx="12192000" cy="4238244"/>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sp>
        <p:nvSpPr>
          <p:cNvPr id="14"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grpSp>
        <p:nvGrpSpPr>
          <p:cNvPr id="16" name="组合 15"/>
          <p:cNvGrpSpPr/>
          <p:nvPr userDrawn="1"/>
        </p:nvGrpSpPr>
        <p:grpSpPr>
          <a:xfrm>
            <a:off x="6765426" y="5772437"/>
            <a:ext cx="4808561" cy="425523"/>
            <a:chOff x="5809713" y="514637"/>
            <a:chExt cx="4808561" cy="425523"/>
          </a:xfrm>
        </p:grpSpPr>
        <p:sp>
          <p:nvSpPr>
            <p:cNvPr id="18" name="文本框 17"/>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
        <p:nvSpPr>
          <p:cNvPr id="12"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sp>
        <p:nvSpPr>
          <p:cNvPr id="13"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4" name="图片 3"/>
          <p:cNvPicPr/>
          <p:nvPr userDrawn="1"/>
        </p:nvPicPr>
        <p:blipFill rotWithShape="1">
          <a:blip r:embed="rId2">
            <a:extLst>
              <a:ext uri="{28A0092B-C50C-407E-A947-70E740481C1C}">
                <a14:useLocalDpi xmlns:a14="http://schemas.microsoft.com/office/drawing/2010/main" val="0"/>
              </a:ext>
            </a:extLst>
          </a:blip>
          <a:srcRect l="142" t="29841" r="4133" b="20457"/>
          <a:stretch>
            <a:fillRect/>
          </a:stretch>
        </p:blipFill>
        <p:spPr>
          <a:xfrm flipH="1">
            <a:off x="-600" y="0"/>
            <a:ext cx="12193200" cy="4237200"/>
          </a:xfrm>
          <a:prstGeom prst="rect">
            <a:avLst/>
          </a:prstGeom>
        </p:spPr>
      </p:pic>
      <p:sp>
        <p:nvSpPr>
          <p:cNvPr id="17" name="矩形 16"/>
          <p:cNvSpPr/>
          <p:nvPr userDrawn="1"/>
        </p:nvSpPr>
        <p:spPr>
          <a:xfrm>
            <a:off x="0" y="0"/>
            <a:ext cx="12192000" cy="42382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sp>
        <p:nvSpPr>
          <p:cNvPr id="13"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grpSp>
        <p:nvGrpSpPr>
          <p:cNvPr id="15" name="组合 14"/>
          <p:cNvGrpSpPr/>
          <p:nvPr userDrawn="1"/>
        </p:nvGrpSpPr>
        <p:grpSpPr>
          <a:xfrm>
            <a:off x="6765426" y="5772437"/>
            <a:ext cx="4808561" cy="425523"/>
            <a:chOff x="5809713" y="514637"/>
            <a:chExt cx="4808561" cy="425523"/>
          </a:xfrm>
        </p:grpSpPr>
        <p:sp>
          <p:nvSpPr>
            <p:cNvPr id="16" name="文本框 15"/>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pic>
        <p:nvPicPr>
          <p:cNvPr id="20" name="图片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
        <p:nvSpPr>
          <p:cNvPr id="12"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sp>
        <p:nvSpPr>
          <p:cNvPr id="21"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7" name="图片 6"/>
          <p:cNvPicPr/>
          <p:nvPr userDrawn="1"/>
        </p:nvPicPr>
        <p:blipFill rotWithShape="1">
          <a:blip r:embed="rId2"/>
          <a:srcRect b="20035"/>
          <a:stretch>
            <a:fillRect/>
          </a:stretch>
        </p:blipFill>
        <p:spPr>
          <a:xfrm>
            <a:off x="-1" y="0"/>
            <a:ext cx="12193200" cy="4237200"/>
          </a:xfrm>
          <a:prstGeom prst="rect">
            <a:avLst/>
          </a:prstGeom>
        </p:spPr>
      </p:pic>
      <p:sp>
        <p:nvSpPr>
          <p:cNvPr id="17" name="矩形 16"/>
          <p:cNvSpPr/>
          <p:nvPr userDrawn="1"/>
        </p:nvSpPr>
        <p:spPr>
          <a:xfrm>
            <a:off x="0" y="0"/>
            <a:ext cx="12192000" cy="42382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grpSp>
        <p:nvGrpSpPr>
          <p:cNvPr id="8" name="组合 7"/>
          <p:cNvGrpSpPr/>
          <p:nvPr/>
        </p:nvGrpSpPr>
        <p:grpSpPr>
          <a:xfrm>
            <a:off x="6765426" y="5772437"/>
            <a:ext cx="4808561" cy="425523"/>
            <a:chOff x="5809713" y="514637"/>
            <a:chExt cx="4808561" cy="425523"/>
          </a:xfrm>
        </p:grpSpPr>
        <p:sp>
          <p:nvSpPr>
            <p:cNvPr id="11" name="文本框 10"/>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sp>
        <p:nvSpPr>
          <p:cNvPr id="5"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pic>
        <p:nvPicPr>
          <p:cNvPr id="22" name="图片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pic>
        <p:nvPicPr>
          <p:cNvPr id="23" name="图片 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alpha val="50000"/>
          </a:schemeClr>
        </a:solidFill>
        <a:effectLst/>
      </p:bgPr>
    </p:bg>
    <p:spTree>
      <p:nvGrpSpPr>
        <p:cNvPr id="1" name=""/>
        <p:cNvGrpSpPr/>
        <p:nvPr/>
      </p:nvGrpSpPr>
      <p:grpSpPr>
        <a:xfrm>
          <a:off x="0" y="0"/>
          <a:ext cx="0" cy="0"/>
          <a:chOff x="0" y="0"/>
          <a:chExt cx="0" cy="0"/>
        </a:xfrm>
      </p:grpSpPr>
      <p:pic>
        <p:nvPicPr>
          <p:cNvPr id="4" name="图片 3"/>
          <p:cNvPicPr/>
          <p:nvPr userDrawn="1"/>
        </p:nvPicPr>
        <p:blipFill rotWithShape="1">
          <a:blip r:embed="rId2">
            <a:extLst>
              <a:ext uri="{28A0092B-C50C-407E-A947-70E740481C1C}">
                <a14:useLocalDpi xmlns:a14="http://schemas.microsoft.com/office/drawing/2010/main" val="0"/>
              </a:ext>
            </a:extLst>
          </a:blip>
          <a:srcRect l="1336" r="41418"/>
          <a:stretch>
            <a:fillRect/>
          </a:stretch>
        </p:blipFill>
        <p:spPr>
          <a:xfrm>
            <a:off x="-600" y="0"/>
            <a:ext cx="12193200" cy="4237200"/>
          </a:xfrm>
          <a:prstGeom prst="rect">
            <a:avLst/>
          </a:prstGeom>
        </p:spPr>
      </p:pic>
      <p:sp>
        <p:nvSpPr>
          <p:cNvPr id="17" name="矩形 16"/>
          <p:cNvSpPr/>
          <p:nvPr userDrawn="1"/>
        </p:nvSpPr>
        <p:spPr>
          <a:xfrm>
            <a:off x="0" y="0"/>
            <a:ext cx="12192000" cy="42382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49928" y="365729"/>
            <a:ext cx="1721131" cy="277354"/>
          </a:xfrm>
          <a:prstGeom prst="rect">
            <a:avLst/>
          </a:prstGeom>
        </p:spPr>
      </p:pic>
      <p:sp>
        <p:nvSpPr>
          <p:cNvPr id="13" name="标题 1"/>
          <p:cNvSpPr>
            <a:spLocks noGrp="1"/>
          </p:cNvSpPr>
          <p:nvPr>
            <p:ph type="ctrTitle"/>
          </p:nvPr>
        </p:nvSpPr>
        <p:spPr>
          <a:xfrm>
            <a:off x="619699" y="4460510"/>
            <a:ext cx="7483706" cy="632190"/>
          </a:xfrm>
          <a:prstGeom prst="rect">
            <a:avLst/>
          </a:prstGeom>
        </p:spPr>
        <p:txBody>
          <a:bodyPr anchor="ctr">
            <a:normAutofit/>
          </a:bodyPr>
          <a:lstStyle>
            <a:lvl1pPr algn="l">
              <a:defRPr sz="24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grpSp>
        <p:nvGrpSpPr>
          <p:cNvPr id="15" name="组合 14"/>
          <p:cNvGrpSpPr/>
          <p:nvPr userDrawn="1"/>
        </p:nvGrpSpPr>
        <p:grpSpPr>
          <a:xfrm>
            <a:off x="6765426" y="5772437"/>
            <a:ext cx="4808561" cy="425523"/>
            <a:chOff x="5809713" y="514637"/>
            <a:chExt cx="4808561" cy="425523"/>
          </a:xfrm>
        </p:grpSpPr>
        <p:sp>
          <p:nvSpPr>
            <p:cNvPr id="16" name="文本框 15"/>
            <p:cNvSpPr txBox="1"/>
            <p:nvPr/>
          </p:nvSpPr>
          <p:spPr>
            <a:xfrm>
              <a:off x="6330413" y="709328"/>
              <a:ext cx="4287861" cy="230832"/>
            </a:xfrm>
            <a:prstGeom prst="rect">
              <a:avLst/>
            </a:prstGeom>
            <a:noFill/>
          </p:spPr>
          <p:txBody>
            <a:bodyPr wrap="square" rtlCol="0">
              <a:spAutoFit/>
            </a:bodyPr>
            <a:lstStyle/>
            <a:p>
              <a:pPr algn="r"/>
              <a:r>
                <a:rPr lang="en-US" altLang="zh-CN" sz="900" smtClean="0">
                  <a:solidFill>
                    <a:schemeClr val="bg1">
                      <a:lumMod val="50000"/>
                    </a:schemeClr>
                  </a:solidFill>
                  <a:latin typeface="微软雅黑" panose="020B0503020204020204" pitchFamily="34" charset="-122"/>
                  <a:ea typeface="微软雅黑" panose="020B0503020204020204" pitchFamily="34" charset="-122"/>
                </a:rPr>
                <a:t>Shanghai UnionTech Technology Corp.</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809713" y="514637"/>
              <a:ext cx="4808561" cy="307777"/>
            </a:xfrm>
            <a:prstGeom prst="rect">
              <a:avLst/>
            </a:prstGeom>
            <a:noFill/>
          </p:spPr>
          <p:txBody>
            <a:bodyPr wrap="square" rtlCol="0">
              <a:spAutoFit/>
            </a:bodyPr>
            <a:lstStyle/>
            <a:p>
              <a:pPr algn="r"/>
              <a:r>
                <a:rPr lang="zh-CN" altLang="en-US" sz="1400" smtClean="0">
                  <a:solidFill>
                    <a:schemeClr val="accent1">
                      <a:lumMod val="75000"/>
                    </a:schemeClr>
                  </a:solidFill>
                  <a:latin typeface="微软雅黑 Light" panose="020B0502040204020203" pitchFamily="34" charset="-122"/>
                  <a:ea typeface="微软雅黑 Light" panose="020B0502040204020203" pitchFamily="34" charset="-122"/>
                </a:rPr>
                <a:t>上海联泰科技股份有限公司</a:t>
              </a:r>
              <a:endPar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pic>
        <p:nvPicPr>
          <p:cNvPr id="20" name="图片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14000" y="4573836"/>
            <a:ext cx="1090364" cy="1090364"/>
          </a:xfrm>
          <a:prstGeom prst="rect">
            <a:avLst/>
          </a:prstGeom>
        </p:spPr>
      </p:pic>
      <p:sp>
        <p:nvSpPr>
          <p:cNvPr id="12" name="副标题 2"/>
          <p:cNvSpPr>
            <a:spLocks noGrp="1"/>
          </p:cNvSpPr>
          <p:nvPr>
            <p:ph type="subTitle" idx="1" hasCustomPrompt="1"/>
          </p:nvPr>
        </p:nvSpPr>
        <p:spPr>
          <a:xfrm>
            <a:off x="619699" y="5486400"/>
            <a:ext cx="7483706" cy="389562"/>
          </a:xfrm>
          <a:prstGeom prst="rect">
            <a:avLst/>
          </a:prstGeom>
        </p:spPr>
        <p:txBody>
          <a:bodyPr anchor="ctr">
            <a:normAutofit/>
          </a:bodyPr>
          <a:lstStyle>
            <a:lvl1pPr marL="0" indent="0" algn="l">
              <a:buNone/>
              <a:defRPr sz="1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作者</a:t>
            </a:r>
            <a:r>
              <a:rPr lang="en-US" altLang="zh-CN" dirty="0" smtClean="0"/>
              <a:t>/</a:t>
            </a:r>
            <a:r>
              <a:rPr lang="zh-CN" altLang="en-US" dirty="0" smtClean="0"/>
              <a:t>部门</a:t>
            </a:r>
            <a:r>
              <a:rPr lang="en-US" altLang="zh-CN" dirty="0" smtClean="0"/>
              <a:t>/</a:t>
            </a:r>
            <a:r>
              <a:rPr lang="zh-CN" altLang="en-US" dirty="0" smtClean="0"/>
              <a:t>团队</a:t>
            </a:r>
            <a:endParaRPr lang="zh-CN" altLang="en-US" dirty="0"/>
          </a:p>
        </p:txBody>
      </p:sp>
      <p:sp>
        <p:nvSpPr>
          <p:cNvPr id="21" name="文本占位符 4"/>
          <p:cNvSpPr>
            <a:spLocks noGrp="1"/>
          </p:cNvSpPr>
          <p:nvPr>
            <p:ph type="body" sz="quarter" idx="10" hasCustomPrompt="1"/>
          </p:nvPr>
        </p:nvSpPr>
        <p:spPr>
          <a:xfrm>
            <a:off x="619699" y="5904835"/>
            <a:ext cx="7483706" cy="334734"/>
          </a:xfrm>
          <a:prstGeom prst="rect">
            <a:avLst/>
          </a:prstGeom>
        </p:spPr>
        <p:txBody>
          <a:bodyPr anchor="ctr">
            <a:normAutofit/>
          </a:bodyPr>
          <a:lstStyle>
            <a:lvl1pPr marL="0" indent="0">
              <a:buNone/>
              <a:defRPr sz="1600">
                <a:latin typeface="微软雅黑" panose="020B0503020204020204" pitchFamily="34" charset="-122"/>
                <a:ea typeface="微软雅黑" panose="020B0503020204020204" pitchFamily="34" charset="-122"/>
              </a:defRPr>
            </a:lvl1pPr>
          </a:lstStyle>
          <a:p>
            <a:pPr lvl="0"/>
            <a:r>
              <a:rPr lang="zh-CN" altLang="en-US" dirty="0" smtClean="0"/>
              <a:t>日期</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stretch>
            <a:fillRect/>
          </a:stretch>
        </p:blipFill>
        <p:spPr>
          <a:xfrm>
            <a:off x="4622800" y="583637"/>
            <a:ext cx="2946400" cy="763722"/>
          </a:xfrm>
          <a:prstGeom prst="rect">
            <a:avLst/>
          </a:prstGeom>
        </p:spPr>
      </p:pic>
      <p:sp>
        <p:nvSpPr>
          <p:cNvPr id="3" name="内容占位符 2"/>
          <p:cNvSpPr>
            <a:spLocks noGrp="1"/>
          </p:cNvSpPr>
          <p:nvPr>
            <p:ph sz="quarter" idx="10" hasCustomPrompt="1"/>
          </p:nvPr>
        </p:nvSpPr>
        <p:spPr>
          <a:xfrm>
            <a:off x="4385582" y="1931249"/>
            <a:ext cx="4959350" cy="473336"/>
          </a:xfrm>
          <a:prstGeom prst="rect">
            <a:avLst/>
          </a:prstGeom>
        </p:spPr>
        <p:txBody>
          <a:bodyPr>
            <a:normAutofit/>
          </a:bodyPr>
          <a:lstStyle>
            <a:lvl1pPr marL="0" indent="0">
              <a:buNone/>
              <a:defRPr sz="2400">
                <a:latin typeface="微软雅黑" panose="020B0503020204020204" pitchFamily="34" charset="-122"/>
                <a:ea typeface="微软雅黑" panose="020B0503020204020204" pitchFamily="34" charset="-122"/>
              </a:defRPr>
            </a:lvl1pPr>
          </a:lstStyle>
          <a:p>
            <a:pPr lvl="0"/>
            <a:r>
              <a:rPr lang="zh-CN" altLang="en-US" dirty="0" smtClean="0"/>
              <a:t>单击编辑提纲</a:t>
            </a:r>
            <a:endParaRPr lang="zh-CN" altLang="en-US" dirty="0" smtClean="0"/>
          </a:p>
        </p:txBody>
      </p:sp>
      <p:sp>
        <p:nvSpPr>
          <p:cNvPr id="6" name="内容占位符 2"/>
          <p:cNvSpPr>
            <a:spLocks noGrp="1"/>
          </p:cNvSpPr>
          <p:nvPr>
            <p:ph sz="quarter" idx="11" hasCustomPrompt="1"/>
          </p:nvPr>
        </p:nvSpPr>
        <p:spPr>
          <a:xfrm>
            <a:off x="4385582" y="2528152"/>
            <a:ext cx="4959350" cy="473336"/>
          </a:xfrm>
          <a:prstGeom prst="rect">
            <a:avLst/>
          </a:prstGeom>
        </p:spPr>
        <p:txBody>
          <a:bodyPr>
            <a:normAutofit/>
          </a:bodyPr>
          <a:lstStyle>
            <a:lvl1pPr marL="0" indent="0">
              <a:buNone/>
              <a:defRPr sz="2400">
                <a:latin typeface="微软雅黑" panose="020B0503020204020204" pitchFamily="34" charset="-122"/>
                <a:ea typeface="微软雅黑" panose="020B0503020204020204" pitchFamily="34" charset="-122"/>
              </a:defRPr>
            </a:lvl1pPr>
          </a:lstStyle>
          <a:p>
            <a:pPr lvl="0"/>
            <a:r>
              <a:rPr lang="zh-CN" altLang="en-US" dirty="0" smtClean="0"/>
              <a:t>单击编辑提纲</a:t>
            </a:r>
            <a:endParaRPr lang="zh-CN" altLang="en-US" dirty="0" smtClean="0"/>
          </a:p>
        </p:txBody>
      </p:sp>
      <p:sp>
        <p:nvSpPr>
          <p:cNvPr id="7" name="内容占位符 2"/>
          <p:cNvSpPr>
            <a:spLocks noGrp="1"/>
          </p:cNvSpPr>
          <p:nvPr>
            <p:ph sz="quarter" idx="12" hasCustomPrompt="1"/>
          </p:nvPr>
        </p:nvSpPr>
        <p:spPr>
          <a:xfrm>
            <a:off x="4385582" y="3125055"/>
            <a:ext cx="4959350" cy="473336"/>
          </a:xfrm>
          <a:prstGeom prst="rect">
            <a:avLst/>
          </a:prstGeom>
        </p:spPr>
        <p:txBody>
          <a:bodyPr>
            <a:normAutofit/>
          </a:bodyPr>
          <a:lstStyle>
            <a:lvl1pPr marL="0" indent="0">
              <a:buNone/>
              <a:defRPr sz="2400">
                <a:latin typeface="微软雅黑" panose="020B0503020204020204" pitchFamily="34" charset="-122"/>
                <a:ea typeface="微软雅黑" panose="020B0503020204020204" pitchFamily="34" charset="-122"/>
              </a:defRPr>
            </a:lvl1pPr>
          </a:lstStyle>
          <a:p>
            <a:pPr lvl="0"/>
            <a:r>
              <a:rPr lang="zh-CN" altLang="en-US" dirty="0" smtClean="0"/>
              <a:t>单击编辑提纲</a:t>
            </a:r>
            <a:endParaRPr lang="zh-CN" altLang="en-US" dirty="0" smtClean="0"/>
          </a:p>
        </p:txBody>
      </p:sp>
      <p:sp>
        <p:nvSpPr>
          <p:cNvPr id="8" name="内容占位符 2"/>
          <p:cNvSpPr>
            <a:spLocks noGrp="1"/>
          </p:cNvSpPr>
          <p:nvPr>
            <p:ph sz="quarter" idx="13" hasCustomPrompt="1"/>
          </p:nvPr>
        </p:nvSpPr>
        <p:spPr>
          <a:xfrm>
            <a:off x="4385582" y="3721958"/>
            <a:ext cx="4959350" cy="473336"/>
          </a:xfrm>
          <a:prstGeom prst="rect">
            <a:avLst/>
          </a:prstGeom>
        </p:spPr>
        <p:txBody>
          <a:bodyPr>
            <a:normAutofit/>
          </a:bodyPr>
          <a:lstStyle>
            <a:lvl1pPr marL="0" indent="0">
              <a:buNone/>
              <a:defRPr sz="2400">
                <a:latin typeface="微软雅黑" panose="020B0503020204020204" pitchFamily="34" charset="-122"/>
                <a:ea typeface="微软雅黑" panose="020B0503020204020204" pitchFamily="34" charset="-122"/>
              </a:defRPr>
            </a:lvl1pPr>
          </a:lstStyle>
          <a:p>
            <a:pPr lvl="0"/>
            <a:r>
              <a:rPr lang="zh-CN" altLang="en-US" dirty="0" smtClean="0"/>
              <a:t>单击编辑提纲</a:t>
            </a:r>
            <a:endParaRPr lang="zh-CN" altLang="en-US" dirty="0" smtClean="0"/>
          </a:p>
        </p:txBody>
      </p:sp>
      <p:sp>
        <p:nvSpPr>
          <p:cNvPr id="9" name="内容占位符 2"/>
          <p:cNvSpPr>
            <a:spLocks noGrp="1"/>
          </p:cNvSpPr>
          <p:nvPr>
            <p:ph sz="quarter" idx="14" hasCustomPrompt="1"/>
          </p:nvPr>
        </p:nvSpPr>
        <p:spPr>
          <a:xfrm>
            <a:off x="4385582" y="4318860"/>
            <a:ext cx="4959350" cy="473336"/>
          </a:xfrm>
          <a:prstGeom prst="rect">
            <a:avLst/>
          </a:prstGeom>
        </p:spPr>
        <p:txBody>
          <a:bodyPr>
            <a:normAutofit/>
          </a:bodyPr>
          <a:lstStyle>
            <a:lvl1pPr marL="0" indent="0">
              <a:buNone/>
              <a:defRPr sz="2400">
                <a:latin typeface="微软雅黑" panose="020B0503020204020204" pitchFamily="34" charset="-122"/>
                <a:ea typeface="微软雅黑" panose="020B0503020204020204" pitchFamily="34" charset="-122"/>
              </a:defRPr>
            </a:lvl1pPr>
          </a:lstStyle>
          <a:p>
            <a:pPr lvl="0"/>
            <a:r>
              <a:rPr lang="en-US" altLang="zh-CN" dirty="0" smtClean="0"/>
              <a:t>……</a:t>
            </a:r>
            <a:endParaRPr lang="zh-CN" altLang="en-US" dirty="0" smtClean="0"/>
          </a:p>
        </p:txBody>
      </p:sp>
      <p:pic>
        <p:nvPicPr>
          <p:cNvPr id="13" name="图片 12"/>
          <p:cNvPicPr/>
          <p:nvPr userDrawn="1"/>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10222" t="1245" r="3038" b="15142"/>
          <a:stretch>
            <a:fillRect/>
          </a:stretch>
        </p:blipFill>
        <p:spPr>
          <a:xfrm>
            <a:off x="0" y="1893600"/>
            <a:ext cx="3070800" cy="3070800"/>
          </a:xfrm>
          <a:prstGeom prst="rect">
            <a:avLst/>
          </a:prstGeom>
        </p:spPr>
      </p:pic>
      <p:sp>
        <p:nvSpPr>
          <p:cNvPr id="14" name="矩形 13"/>
          <p:cNvSpPr/>
          <p:nvPr userDrawn="1"/>
        </p:nvSpPr>
        <p:spPr>
          <a:xfrm>
            <a:off x="12120000" y="1893600"/>
            <a:ext cx="72000" cy="3070800"/>
          </a:xfrm>
          <a:prstGeom prst="rect">
            <a:avLst/>
          </a:prstGeom>
          <a:solidFill>
            <a:srgbClr val="00A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1893600"/>
            <a:ext cx="3070800" cy="30708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3861" y="3285307"/>
            <a:ext cx="1859936" cy="29972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9400" y="461903"/>
            <a:ext cx="10753200" cy="742783"/>
          </a:xfrm>
          <a:prstGeom prst="rect">
            <a:avLst/>
          </a:prstGeom>
        </p:spPr>
        <p:txBody>
          <a:bodyPr anchor="ctr">
            <a:normAutofit/>
          </a:bodyPr>
          <a:lstStyle>
            <a:lvl1pPr>
              <a:defRPr sz="2400">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719400" y="1465944"/>
            <a:ext cx="10753200" cy="4731656"/>
          </a:xfrm>
          <a:prstGeom prst="rect">
            <a:avLst/>
          </a:prstGeom>
        </p:spPr>
        <p:txBody>
          <a:bodyPr>
            <a:normAutofit/>
          </a:bodyPr>
          <a:lstStyle>
            <a:lvl1pPr>
              <a:defRPr sz="2000">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275" y="6326051"/>
            <a:ext cx="1340401" cy="216000"/>
          </a:xfrm>
          <a:prstGeom prst="rect">
            <a:avLst/>
          </a:prstGeom>
        </p:spPr>
      </p:pic>
      <p:sp>
        <p:nvSpPr>
          <p:cNvPr id="13" name="矩形 12"/>
          <p:cNvSpPr/>
          <p:nvPr userDrawn="1"/>
        </p:nvSpPr>
        <p:spPr>
          <a:xfrm>
            <a:off x="12120000" y="5297882"/>
            <a:ext cx="72000" cy="720000"/>
          </a:xfrm>
          <a:prstGeom prst="rect">
            <a:avLst/>
          </a:prstGeom>
          <a:solidFill>
            <a:srgbClr val="00A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灯片编号占位符 9"/>
          <p:cNvSpPr>
            <a:spLocks noGrp="1"/>
          </p:cNvSpPr>
          <p:nvPr>
            <p:ph type="sldNum" sz="quarter" idx="12"/>
          </p:nvPr>
        </p:nvSpPr>
        <p:spPr>
          <a:xfrm>
            <a:off x="10177200" y="6338751"/>
            <a:ext cx="1295400" cy="288000"/>
          </a:xfrm>
          <a:prstGeom prst="rect">
            <a:avLst/>
          </a:prstGeom>
        </p:spPr>
        <p:txBody>
          <a:bodyPr anchor="ctr"/>
          <a:lstStyle>
            <a:lvl1pPr algn="r">
              <a:defRPr sz="1000">
                <a:solidFill>
                  <a:schemeClr val="bg1">
                    <a:lumMod val="50000"/>
                  </a:schemeClr>
                </a:solidFill>
              </a:defRPr>
            </a:lvl1pPr>
          </a:lstStyle>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9400" y="461903"/>
            <a:ext cx="10753200" cy="742783"/>
          </a:xfrm>
          <a:prstGeom prst="rect">
            <a:avLst/>
          </a:prstGeom>
        </p:spPr>
        <p:txBody>
          <a:bodyPr anchor="ctr">
            <a:normAutofit/>
          </a:bodyPr>
          <a:lstStyle>
            <a:lvl1pPr>
              <a:defRPr sz="2400">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
        <p:nvSpPr>
          <p:cNvPr id="13" name="矩形 12"/>
          <p:cNvSpPr/>
          <p:nvPr userDrawn="1"/>
        </p:nvSpPr>
        <p:spPr>
          <a:xfrm>
            <a:off x="12120000" y="5297882"/>
            <a:ext cx="72000" cy="720000"/>
          </a:xfrm>
          <a:prstGeom prst="rect">
            <a:avLst/>
          </a:prstGeom>
          <a:solidFill>
            <a:srgbClr val="00A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275" y="6326051"/>
            <a:ext cx="1340401" cy="216000"/>
          </a:xfrm>
          <a:prstGeom prst="rect">
            <a:avLst/>
          </a:prstGeom>
        </p:spPr>
      </p:pic>
      <p:sp>
        <p:nvSpPr>
          <p:cNvPr id="8" name="灯片编号占位符 9"/>
          <p:cNvSpPr>
            <a:spLocks noGrp="1"/>
          </p:cNvSpPr>
          <p:nvPr>
            <p:ph type="sldNum" sz="quarter" idx="12"/>
          </p:nvPr>
        </p:nvSpPr>
        <p:spPr>
          <a:xfrm>
            <a:off x="10177200" y="6338751"/>
            <a:ext cx="1295400" cy="288000"/>
          </a:xfrm>
          <a:prstGeom prst="rect">
            <a:avLst/>
          </a:prstGeom>
        </p:spPr>
        <p:txBody>
          <a:bodyPr anchor="ctr"/>
          <a:lstStyle>
            <a:lvl1pPr algn="r">
              <a:defRPr sz="1000">
                <a:solidFill>
                  <a:schemeClr val="bg1">
                    <a:lumMod val="50000"/>
                  </a:schemeClr>
                </a:solidFill>
              </a:defRPr>
            </a:lvl1pPr>
          </a:lstStyle>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120000"/>
        </a:lnSpc>
        <a:spcBef>
          <a:spcPts val="300"/>
        </a:spcBef>
        <a:spcAft>
          <a:spcPts val="300"/>
        </a:spcAft>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20000"/>
        </a:lnSpc>
        <a:spcBef>
          <a:spcPts val="300"/>
        </a:spcBef>
        <a:spcAft>
          <a:spcPts val="300"/>
        </a:spcAft>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20000"/>
        </a:lnSpc>
        <a:spcBef>
          <a:spcPts val="300"/>
        </a:spcBef>
        <a:spcAft>
          <a:spcPts val="300"/>
        </a:spcAft>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20000"/>
        </a:lnSpc>
        <a:spcBef>
          <a:spcPts val="300"/>
        </a:spcBef>
        <a:spcAft>
          <a:spcPts val="300"/>
        </a:spcAft>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20000"/>
        </a:lnSpc>
        <a:spcBef>
          <a:spcPts val="300"/>
        </a:spcBef>
        <a:spcAft>
          <a:spcPts val="300"/>
        </a:spcAft>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34.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tags" Target="../tags/tag2.xml"/><Relationship Id="rId1" Type="http://schemas.openxmlformats.org/officeDocument/2006/relationships/image" Target="../media/image35.png"/></Relationships>
</file>

<file path=ppt/slides/_rels/slide12.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image" Target="../media/image45.png"/><Relationship Id="rId7" Type="http://schemas.openxmlformats.org/officeDocument/2006/relationships/image" Target="../media/image44.jpeg"/><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9.jpeg"/><Relationship Id="rId14" Type="http://schemas.openxmlformats.org/officeDocument/2006/relationships/slideLayout" Target="../slideLayouts/slideLayout8.xml"/><Relationship Id="rId13" Type="http://schemas.openxmlformats.org/officeDocument/2006/relationships/image" Target="../media/image14.png"/><Relationship Id="rId12" Type="http://schemas.openxmlformats.org/officeDocument/2006/relationships/image" Target="../media/image49.png"/><Relationship Id="rId11" Type="http://schemas.openxmlformats.org/officeDocument/2006/relationships/image" Target="../media/image48.png"/><Relationship Id="rId10" Type="http://schemas.openxmlformats.org/officeDocument/2006/relationships/image" Target="../media/image47.png"/><Relationship Id="rId1" Type="http://schemas.openxmlformats.org/officeDocument/2006/relationships/image" Target="../media/image3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51.png"/><Relationship Id="rId1" Type="http://schemas.openxmlformats.org/officeDocument/2006/relationships/image" Target="../media/image50.png"/></Relationships>
</file>

<file path=ppt/slides/_rels/slide14.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image" Target="../media/image58.jpeg"/><Relationship Id="rId7" Type="http://schemas.openxmlformats.org/officeDocument/2006/relationships/image" Target="../media/image57.jpeg"/><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tags" Target="../tags/tag3.xml"/><Relationship Id="rId12" Type="http://schemas.openxmlformats.org/officeDocument/2006/relationships/slideLayout" Target="../slideLayouts/slideLayout8.xml"/><Relationship Id="rId11" Type="http://schemas.openxmlformats.org/officeDocument/2006/relationships/image" Target="../media/image14.png"/><Relationship Id="rId10" Type="http://schemas.openxmlformats.org/officeDocument/2006/relationships/image" Target="../media/image60.jpeg"/><Relationship Id="rId1"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61.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4.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66.png"/><Relationship Id="rId1" Type="http://schemas.openxmlformats.org/officeDocument/2006/relationships/image" Target="../media/image65.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14.png"/><Relationship Id="rId7" Type="http://schemas.openxmlformats.org/officeDocument/2006/relationships/image" Target="../media/image72.png"/><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tags" Target="../tags/tag4.xml"/><Relationship Id="rId2" Type="http://schemas.openxmlformats.org/officeDocument/2006/relationships/image" Target="../media/image68.png"/><Relationship Id="rId1" Type="http://schemas.openxmlformats.org/officeDocument/2006/relationships/image" Target="../media/image67.png"/></Relationships>
</file>

<file path=ppt/slides/_rels/slide19.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80.png"/><Relationship Id="rId7" Type="http://schemas.openxmlformats.org/officeDocument/2006/relationships/image" Target="../media/image79.png"/><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74.png"/><Relationship Id="rId10" Type="http://schemas.openxmlformats.org/officeDocument/2006/relationships/slideLayout" Target="../slideLayouts/slideLayout8.xml"/><Relationship Id="rId1" Type="http://schemas.openxmlformats.org/officeDocument/2006/relationships/image" Target="../media/image7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9" Type="http://schemas.openxmlformats.org/officeDocument/2006/relationships/image" Target="../media/image89.png"/><Relationship Id="rId8" Type="http://schemas.openxmlformats.org/officeDocument/2006/relationships/image" Target="../media/image88.png"/><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jpeg"/><Relationship Id="rId13" Type="http://schemas.openxmlformats.org/officeDocument/2006/relationships/slideLayout" Target="../slideLayouts/slideLayout8.xml"/><Relationship Id="rId12" Type="http://schemas.openxmlformats.org/officeDocument/2006/relationships/image" Target="../media/image14.png"/><Relationship Id="rId11" Type="http://schemas.openxmlformats.org/officeDocument/2006/relationships/image" Target="../media/image91.png"/><Relationship Id="rId10" Type="http://schemas.openxmlformats.org/officeDocument/2006/relationships/image" Target="../media/image90.png"/><Relationship Id="rId1" Type="http://schemas.openxmlformats.org/officeDocument/2006/relationships/image" Target="../media/image8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9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93.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94.png"/></Relationships>
</file>

<file path=ppt/slides/_rels/slide24.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05.png"/><Relationship Id="rId7" Type="http://schemas.openxmlformats.org/officeDocument/2006/relationships/image" Target="../media/image104.png"/><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0" Type="http://schemas.openxmlformats.org/officeDocument/2006/relationships/slideLayout" Target="../slideLayouts/slideLayout8.xml"/><Relationship Id="rId1" Type="http://schemas.openxmlformats.org/officeDocument/2006/relationships/image" Target="../media/image9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0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0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0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0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1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11.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4.png"/><Relationship Id="rId3" Type="http://schemas.openxmlformats.org/officeDocument/2006/relationships/tags" Target="../tags/tag6.xml"/><Relationship Id="rId2" Type="http://schemas.openxmlformats.org/officeDocument/2006/relationships/image" Target="../media/image112.png"/><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tags" Target="../tags/tag7.xml"/><Relationship Id="rId1" Type="http://schemas.openxmlformats.org/officeDocument/2006/relationships/image" Target="../media/image11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tags" Target="../tags/tag8.xml"/><Relationship Id="rId1" Type="http://schemas.openxmlformats.org/officeDocument/2006/relationships/image" Target="../media/image114.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16.png"/><Relationship Id="rId1" Type="http://schemas.openxmlformats.org/officeDocument/2006/relationships/image" Target="../media/image115.png"/></Relationships>
</file>

<file path=ppt/slides/_rels/slide35.xml.rels><?xml version="1.0" encoding="UTF-8" standalone="yes"?>
<Relationships xmlns="http://schemas.openxmlformats.org/package/2006/relationships"><Relationship Id="rId9" Type="http://schemas.openxmlformats.org/officeDocument/2006/relationships/image" Target="../media/image125.png"/><Relationship Id="rId8" Type="http://schemas.openxmlformats.org/officeDocument/2006/relationships/image" Target="../media/image124.png"/><Relationship Id="rId7" Type="http://schemas.openxmlformats.org/officeDocument/2006/relationships/image" Target="../media/image123.png"/><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image" Target="../media/image119.png"/><Relationship Id="rId2" Type="http://schemas.openxmlformats.org/officeDocument/2006/relationships/image" Target="../media/image118.png"/><Relationship Id="rId15" Type="http://schemas.openxmlformats.org/officeDocument/2006/relationships/slideLayout" Target="../slideLayouts/slideLayout8.xml"/><Relationship Id="rId14" Type="http://schemas.openxmlformats.org/officeDocument/2006/relationships/image" Target="../media/image14.png"/><Relationship Id="rId13" Type="http://schemas.openxmlformats.org/officeDocument/2006/relationships/image" Target="../media/image129.png"/><Relationship Id="rId12" Type="http://schemas.openxmlformats.org/officeDocument/2006/relationships/image" Target="../media/image128.png"/><Relationship Id="rId11" Type="http://schemas.openxmlformats.org/officeDocument/2006/relationships/image" Target="../media/image127.png"/><Relationship Id="rId10" Type="http://schemas.openxmlformats.org/officeDocument/2006/relationships/image" Target="../media/image126.png"/><Relationship Id="rId1" Type="http://schemas.openxmlformats.org/officeDocument/2006/relationships/image" Target="../media/image117.png"/></Relationships>
</file>

<file path=ppt/slides/_rels/slide36.xml.rels><?xml version="1.0" encoding="UTF-8" standalone="yes"?>
<Relationships xmlns="http://schemas.openxmlformats.org/package/2006/relationships"><Relationship Id="rId9" Type="http://schemas.openxmlformats.org/officeDocument/2006/relationships/image" Target="../media/image138.png"/><Relationship Id="rId8" Type="http://schemas.openxmlformats.org/officeDocument/2006/relationships/image" Target="../media/image137.png"/><Relationship Id="rId7" Type="http://schemas.openxmlformats.org/officeDocument/2006/relationships/image" Target="../media/image136.png"/><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 Id="rId3" Type="http://schemas.openxmlformats.org/officeDocument/2006/relationships/image" Target="../media/image132.png"/><Relationship Id="rId2" Type="http://schemas.openxmlformats.org/officeDocument/2006/relationships/image" Target="../media/image131.png"/><Relationship Id="rId12" Type="http://schemas.openxmlformats.org/officeDocument/2006/relationships/slideLayout" Target="../slideLayouts/slideLayout8.xml"/><Relationship Id="rId11" Type="http://schemas.openxmlformats.org/officeDocument/2006/relationships/image" Target="../media/image14.png"/><Relationship Id="rId10" Type="http://schemas.openxmlformats.org/officeDocument/2006/relationships/image" Target="../media/image139.png"/><Relationship Id="rId1" Type="http://schemas.openxmlformats.org/officeDocument/2006/relationships/image" Target="../media/image130.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4.png"/><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4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43.png"/></Relationships>
</file>

<file path=ppt/slides/_rels/slide39.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8.xml"/><Relationship Id="rId4" Type="http://schemas.openxmlformats.org/officeDocument/2006/relationships/image" Target="../media/image14.png"/><Relationship Id="rId3" Type="http://schemas.openxmlformats.org/officeDocument/2006/relationships/image" Target="../media/image145.wmf"/><Relationship Id="rId2" Type="http://schemas.openxmlformats.org/officeDocument/2006/relationships/oleObject" Target="../embeddings/oleObject1.bin"/><Relationship Id="rId1" Type="http://schemas.openxmlformats.org/officeDocument/2006/relationships/image" Target="../media/image14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tags" Target="../tags/tag1.xml"/><Relationship Id="rId3" Type="http://schemas.openxmlformats.org/officeDocument/2006/relationships/image" Target="../media/image25.png"/><Relationship Id="rId2" Type="http://schemas.openxmlformats.org/officeDocument/2006/relationships/image" Target="../media/image24.png"/><Relationship Id="rId15" Type="http://schemas.openxmlformats.org/officeDocument/2006/relationships/notesSlide" Target="../notesSlides/notesSlide1.xml"/><Relationship Id="rId14" Type="http://schemas.openxmlformats.org/officeDocument/2006/relationships/slideLayout" Target="../slideLayouts/slideLayout8.xml"/><Relationship Id="rId13" Type="http://schemas.openxmlformats.org/officeDocument/2006/relationships/image" Target="../media/image14.png"/><Relationship Id="rId12" Type="http://schemas.openxmlformats.org/officeDocument/2006/relationships/image" Target="../media/image33.png"/><Relationship Id="rId11" Type="http://schemas.openxmlformats.org/officeDocument/2006/relationships/image" Target="../media/image32.png"/><Relationship Id="rId10" Type="http://schemas.openxmlformats.org/officeDocument/2006/relationships/image" Target="../media/image31.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19760" y="4644390"/>
            <a:ext cx="7483475" cy="803910"/>
          </a:xfrm>
        </p:spPr>
        <p:txBody>
          <a:bodyPr>
            <a:normAutofit/>
          </a:bodyPr>
          <a:p>
            <a:pPr algn="ctr"/>
            <a:r>
              <a:rPr lang="en-US" altLang="zh-CN" sz="3200" b="0">
                <a:solidFill>
                  <a:srgbClr val="080808"/>
                </a:solidFill>
                <a:latin typeface="微软雅黑 Light" panose="020B0502040204020203" pitchFamily="34" charset="-122"/>
                <a:ea typeface="微软雅黑 Light" panose="020B0502040204020203" pitchFamily="34" charset="-122"/>
                <a:sym typeface="Calibri Light" panose="020F0302020204030204" charset="0"/>
              </a:rPr>
              <a:t>V5</a:t>
            </a:r>
            <a:r>
              <a:rPr lang="zh-CN" altLang="en-US" sz="3200" b="0">
                <a:solidFill>
                  <a:srgbClr val="080808"/>
                </a:solidFill>
                <a:latin typeface="微软雅黑 Light" panose="020B0502040204020203" pitchFamily="34" charset="-122"/>
                <a:ea typeface="微软雅黑 Light" panose="020B0502040204020203" pitchFamily="34" charset="-122"/>
                <a:sym typeface="Calibri Light" panose="020F0302020204030204" charset="0"/>
              </a:rPr>
              <a:t>软件的使用手册</a:t>
            </a:r>
            <a:endParaRPr lang="zh-CN" altLang="en-US" sz="3200" b="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102870" y="91440"/>
            <a:ext cx="11590655" cy="3383280"/>
          </a:xfrm>
          <a:prstGeom prst="rect">
            <a:avLst/>
          </a:prstGeom>
          <a:solidFill>
            <a:srgbClr val="FFFFFF"/>
          </a:solidFill>
        </p:spPr>
        <p:txBody>
          <a:bodyPr wrap="square" rtlCol="0" anchor="t">
            <a:spAutoFit/>
          </a:bodyPr>
          <a:p>
            <a:pPr fontAlgn="auto">
              <a:lnSpc>
                <a:spcPct val="150000"/>
              </a:lnSpc>
            </a:pPr>
            <a:r>
              <a:rPr lang="en-US" altLang="zh-CN" sz="2400">
                <a:latin typeface="微软雅黑" panose="020B0503020204020204" pitchFamily="34" charset="-122"/>
                <a:ea typeface="微软雅黑" panose="020B0503020204020204" pitchFamily="34" charset="-122"/>
              </a:rPr>
              <a:t>2.1.2    </a:t>
            </a:r>
            <a:r>
              <a:rPr lang="zh-CN" altLang="en-US" sz="2400">
                <a:latin typeface="微软雅黑" panose="020B0503020204020204" pitchFamily="34" charset="-122"/>
                <a:ea typeface="微软雅黑" panose="020B0503020204020204" pitchFamily="34" charset="-122"/>
              </a:rPr>
              <a:t>文件的倒入</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点击导入文件弹出打开文件对话框。对话框将自动识别零件状态并以不同颜色显示文件名。</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b="1">
                <a:solidFill>
                  <a:srgbClr val="00B050"/>
                </a:solidFill>
                <a:latin typeface="微软雅黑" panose="020B0503020204020204" pitchFamily="34" charset="-122"/>
                <a:ea typeface="微软雅黑" panose="020B0503020204020204" pitchFamily="34" charset="-122"/>
              </a:rPr>
              <a:t>绿色</a:t>
            </a:r>
            <a:r>
              <a:rPr lang="zh-CN" altLang="en-US" sz="2000">
                <a:solidFill>
                  <a:schemeClr val="tx1"/>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正常CLI零件。</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b="1">
                <a:solidFill>
                  <a:srgbClr val="FF0000"/>
                </a:solidFill>
                <a:latin typeface="微软雅黑" panose="020B0503020204020204" pitchFamily="34" charset="-122"/>
                <a:ea typeface="微软雅黑" panose="020B0503020204020204" pitchFamily="34" charset="-122"/>
              </a:rPr>
              <a:t>红色</a:t>
            </a:r>
            <a:r>
              <a:rPr lang="zh-CN" altLang="en-US" sz="2000">
                <a:latin typeface="微软雅黑" panose="020B0503020204020204" pitchFamily="34" charset="-122"/>
                <a:ea typeface="微软雅黑" panose="020B0503020204020204" pitchFamily="34" charset="-122"/>
              </a:rPr>
              <a:t>：没有找到支撑文件的CLI零件。</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b="1">
                <a:solidFill>
                  <a:srgbClr val="FFFF00"/>
                </a:solidFill>
                <a:latin typeface="微软雅黑" panose="020B0503020204020204" pitchFamily="34" charset="-122"/>
                <a:ea typeface="微软雅黑" panose="020B0503020204020204" pitchFamily="34" charset="-122"/>
              </a:rPr>
              <a:t>黄色</a:t>
            </a:r>
            <a:r>
              <a:rPr lang="zh-CN" altLang="en-US" sz="2000">
                <a:latin typeface="微软雅黑" panose="020B0503020204020204" pitchFamily="34" charset="-122"/>
                <a:ea typeface="微软雅黑" panose="020B0503020204020204" pitchFamily="34" charset="-122"/>
              </a:rPr>
              <a:t>：仅有支撑没有实体的CLI零件。</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完成导入后，文件控制及显示区会自动添加相应零件信息（层厚、总高度）。用户可以同时或多次导入多个零件。双击零件信息条进行相应操作。</a:t>
            </a:r>
            <a:endParaRPr lang="zh-CN" altLang="en-US" sz="2000">
              <a:latin typeface="微软雅黑" panose="020B0503020204020204" pitchFamily="34" charset="-122"/>
              <a:ea typeface="微软雅黑" panose="020B0503020204020204" pitchFamily="34" charset="-122"/>
            </a:endParaRPr>
          </a:p>
        </p:txBody>
      </p:sp>
      <p:pic>
        <p:nvPicPr>
          <p:cNvPr id="10242" name="图片 10242" descr="图片1"/>
          <p:cNvPicPr>
            <a:picLocks noChangeAspect="1"/>
          </p:cNvPicPr>
          <p:nvPr/>
        </p:nvPicPr>
        <p:blipFill>
          <a:blip r:embed="rId1"/>
          <a:stretch>
            <a:fillRect/>
          </a:stretch>
        </p:blipFill>
        <p:spPr>
          <a:xfrm>
            <a:off x="323850" y="3586480"/>
            <a:ext cx="10898505" cy="3271520"/>
          </a:xfrm>
          <a:prstGeom prst="rect">
            <a:avLst/>
          </a:prstGeom>
          <a:noFill/>
          <a:ln w="9525">
            <a:noFill/>
          </a:ln>
        </p:spPr>
      </p:pic>
      <p:pic>
        <p:nvPicPr>
          <p:cNvPr id="2" name="图片 1" descr="股份公司新LOGO"/>
          <p:cNvPicPr>
            <a:picLocks noChangeAspect="1"/>
          </p:cNvPicPr>
          <p:nvPr/>
        </p:nvPicPr>
        <p:blipFill>
          <a:blip r:embed="rId2"/>
          <a:stretch>
            <a:fillRect/>
          </a:stretch>
        </p:blipFill>
        <p:spPr>
          <a:xfrm rot="20580000">
            <a:off x="3155315" y="2782570"/>
            <a:ext cx="5718810" cy="12922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685800" y="190500"/>
            <a:ext cx="6065520" cy="48323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2.1.3   </a:t>
            </a:r>
            <a:r>
              <a:rPr lang="zh-CN" altLang="en-US" sz="2400">
                <a:latin typeface="微软雅黑" panose="020B0503020204020204" pitchFamily="34" charset="-122"/>
                <a:ea typeface="微软雅黑" panose="020B0503020204020204" pitchFamily="34" charset="-122"/>
              </a:rPr>
              <a:t>文件的删除</a:t>
            </a:r>
            <a:endParaRPr lang="zh-CN" altLang="en-US" sz="24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190625" y="1447165"/>
            <a:ext cx="2799715" cy="4648835"/>
          </a:xfrm>
          <a:prstGeom prst="rect">
            <a:avLst/>
          </a:prstGeom>
        </p:spPr>
      </p:pic>
      <p:graphicFrame>
        <p:nvGraphicFramePr>
          <p:cNvPr id="7" name="表格 6"/>
          <p:cNvGraphicFramePr/>
          <p:nvPr>
            <p:custDataLst>
              <p:tags r:id="rId2"/>
            </p:custDataLst>
          </p:nvPr>
        </p:nvGraphicFramePr>
        <p:xfrm>
          <a:off x="3990340" y="1446530"/>
          <a:ext cx="6371590" cy="4649470"/>
        </p:xfrm>
        <a:graphic>
          <a:graphicData uri="http://schemas.openxmlformats.org/drawingml/2006/table">
            <a:tbl>
              <a:tblPr firstRow="1" bandRow="1">
                <a:tableStyleId>{5C22544A-7EE6-4342-B048-85BDC9FD1C3A}</a:tableStyleId>
              </a:tblPr>
              <a:tblGrid>
                <a:gridCol w="2761615"/>
                <a:gridCol w="3609975"/>
              </a:tblGrid>
              <a:tr h="2141855">
                <a:tc>
                  <a:txBody>
                    <a:bodyPr/>
                    <a:p>
                      <a:pPr>
                        <a:buNone/>
                      </a:pPr>
                      <a:endParaRPr lang="zh-CN" altLang="en-US"/>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noFill/>
                  </a:tcPr>
                </a:tc>
                <a:tc>
                  <a:txBody>
                    <a:bodyPr/>
                    <a:p>
                      <a:pPr algn="ctr" fontAlgn="auto">
                        <a:lnSpc>
                          <a:spcPct val="150000"/>
                        </a:lnSpc>
                        <a:buNone/>
                      </a:pPr>
                      <a:endParaRPr lang="zh-CN" altLang="en-US"/>
                    </a:p>
                    <a:p>
                      <a:pPr algn="ctr" fontAlgn="auto">
                        <a:lnSpc>
                          <a:spcPct val="150000"/>
                        </a:lnSpc>
                        <a:buNone/>
                      </a:pPr>
                      <a:endParaRPr lang="zh-CN" altLang="en-US"/>
                    </a:p>
                    <a:p>
                      <a:pPr algn="ct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删除单个零件</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noFill/>
                  </a:tcPr>
                </a:tc>
              </a:tr>
              <a:tr h="2507615">
                <a:tc>
                  <a:txBody>
                    <a:bodyPr/>
                    <a:p>
                      <a:pPr>
                        <a:buNone/>
                      </a:pPr>
                      <a:endParaRPr lang="zh-CN" altLang="en-US"/>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noFill/>
                  </a:tcPr>
                </a:tc>
                <a:tc>
                  <a:txBody>
                    <a:bodyPr/>
                    <a:p>
                      <a:pPr>
                        <a:buNone/>
                      </a:pPr>
                      <a:endParaRPr lang="zh-CN" altLang="en-US"/>
                    </a:p>
                    <a:p>
                      <a:pPr>
                        <a:buNone/>
                      </a:pPr>
                      <a:endParaRPr lang="zh-CN" altLang="en-US"/>
                    </a:p>
                    <a:p>
                      <a:pPr>
                        <a:buNone/>
                      </a:pPr>
                      <a:endParaRPr lang="zh-CN" altLang="en-US"/>
                    </a:p>
                    <a:p>
                      <a:pPr>
                        <a:buNone/>
                      </a:pPr>
                      <a:endParaRPr lang="zh-CN" altLang="en-US"/>
                    </a:p>
                    <a:p>
                      <a:pPr>
                        <a:buNone/>
                      </a:pPr>
                      <a:r>
                        <a:rPr lang="zh-CN" altLang="en-US"/>
                        <a:t>                 </a:t>
                      </a:r>
                      <a:r>
                        <a:rPr lang="zh-CN" altLang="en-US" b="1"/>
                        <a:t> </a:t>
                      </a:r>
                      <a:r>
                        <a:rPr lang="zh-CN" altLang="en-US" sz="2000" b="1">
                          <a:latin typeface="微软雅黑" panose="020B0503020204020204" pitchFamily="34" charset="-122"/>
                          <a:ea typeface="微软雅黑" panose="020B0503020204020204" pitchFamily="34" charset="-122"/>
                        </a:rPr>
                        <a:t>删除全部零件</a:t>
                      </a:r>
                      <a:endParaRPr lang="zh-CN" altLang="en-US" sz="2000" b="1">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noFill/>
                  </a:tcPr>
                </a:tc>
              </a:tr>
            </a:tbl>
          </a:graphicData>
        </a:graphic>
      </p:graphicFrame>
      <p:pic>
        <p:nvPicPr>
          <p:cNvPr id="8" name="图片 7"/>
          <p:cNvPicPr>
            <a:picLocks noChangeAspect="1"/>
          </p:cNvPicPr>
          <p:nvPr/>
        </p:nvPicPr>
        <p:blipFill>
          <a:blip r:embed="rId3"/>
          <a:stretch>
            <a:fillRect/>
          </a:stretch>
        </p:blipFill>
        <p:spPr>
          <a:xfrm>
            <a:off x="4782185" y="2225675"/>
            <a:ext cx="1301115" cy="652780"/>
          </a:xfrm>
          <a:prstGeom prst="rect">
            <a:avLst/>
          </a:prstGeom>
        </p:spPr>
      </p:pic>
      <p:pic>
        <p:nvPicPr>
          <p:cNvPr id="9" name="图片 8"/>
          <p:cNvPicPr>
            <a:picLocks noChangeAspect="1"/>
          </p:cNvPicPr>
          <p:nvPr/>
        </p:nvPicPr>
        <p:blipFill>
          <a:blip r:embed="rId4"/>
          <a:stretch>
            <a:fillRect/>
          </a:stretch>
        </p:blipFill>
        <p:spPr>
          <a:xfrm>
            <a:off x="4231640" y="4604385"/>
            <a:ext cx="2310130" cy="834390"/>
          </a:xfrm>
          <a:prstGeom prst="rect">
            <a:avLst/>
          </a:prstGeom>
        </p:spPr>
      </p:pic>
      <p:pic>
        <p:nvPicPr>
          <p:cNvPr id="2" name="图片 1" descr="股份公司新LOGO"/>
          <p:cNvPicPr>
            <a:picLocks noChangeAspect="1"/>
          </p:cNvPicPr>
          <p:nvPr/>
        </p:nvPicPr>
        <p:blipFill>
          <a:blip r:embed="rId5"/>
          <a:stretch>
            <a:fillRect/>
          </a:stretch>
        </p:blipFill>
        <p:spPr>
          <a:xfrm rot="20580000">
            <a:off x="3155315" y="2782570"/>
            <a:ext cx="5718810" cy="12922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9400" y="431423"/>
            <a:ext cx="10753200" cy="742783"/>
          </a:xfrm>
        </p:spPr>
        <p:txBody>
          <a:bodyPr>
            <a:normAutofit fontScale="90000"/>
          </a:bodyPr>
          <a:p>
            <a:pPr fontAlgn="auto">
              <a:lnSpc>
                <a:spcPct val="150000"/>
              </a:lnSpc>
            </a:pPr>
            <a:r>
              <a:rPr lang="en-US" altLang="zh-CN"/>
              <a:t>2.2</a:t>
            </a:r>
            <a:r>
              <a:rPr lang="zh-CN" altLang="en-US"/>
              <a:t>.  制作操控区</a:t>
            </a:r>
            <a:br>
              <a:rPr lang="zh-CN" altLang="en-US"/>
            </a:br>
            <a:r>
              <a:rPr lang="zh-CN" altLang="en-US">
                <a:latin typeface="微软雅黑" panose="020B0503020204020204" pitchFamily="34" charset="-122"/>
                <a:ea typeface="微软雅黑" panose="020B0503020204020204" pitchFamily="34" charset="-122"/>
              </a:rPr>
              <a:t>在程序界面底部为做件操控功能区，如下图所示。用户可以在此进行开始制作、暂停制作、停止制作、刮刀清理、功率检测、刮平测试等做件所需的相关操作。</a:t>
            </a:r>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400050" y="1794510"/>
            <a:ext cx="3942715" cy="2409825"/>
          </a:xfrm>
          <a:prstGeom prst="rect">
            <a:avLst/>
          </a:prstGeom>
        </p:spPr>
      </p:pic>
      <p:graphicFrame>
        <p:nvGraphicFramePr>
          <p:cNvPr id="12" name="表格 11"/>
          <p:cNvGraphicFramePr/>
          <p:nvPr/>
        </p:nvGraphicFramePr>
        <p:xfrm>
          <a:off x="4547235" y="1599565"/>
          <a:ext cx="7443470" cy="2865755"/>
        </p:xfrm>
        <a:graphic>
          <a:graphicData uri="http://schemas.openxmlformats.org/drawingml/2006/table">
            <a:tbl>
              <a:tblPr firstRow="1" bandRow="1">
                <a:tableStyleId>{5940675A-B579-460E-94D1-54222C63F5DA}</a:tableStyleId>
              </a:tblPr>
              <a:tblGrid>
                <a:gridCol w="1102360"/>
                <a:gridCol w="6341110"/>
              </a:tblGrid>
              <a:tr h="429895">
                <a:tc gridSpan="2">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常用功能操作区</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9403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刮刀清洗，点此图标后刮刀将会移动到程序设定的位置供用户清理刮刀底部的污垢。</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刮平测试，刮刀来回运动一次，可测试刮平范围。</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5615">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托板升降，点此图标后平台上下运动以搅拌液面。</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434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激光功率检测</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3705">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液位自动调整</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6" name="图片 5"/>
          <p:cNvPicPr/>
          <p:nvPr/>
        </p:nvPicPr>
        <p:blipFill>
          <a:blip r:embed="rId2"/>
          <a:stretch>
            <a:fillRect/>
          </a:stretch>
        </p:blipFill>
        <p:spPr>
          <a:xfrm>
            <a:off x="5046662" y="1794510"/>
            <a:ext cx="361950" cy="228600"/>
          </a:xfrm>
          <a:prstGeom prst="rect">
            <a:avLst/>
          </a:prstGeom>
          <a:solidFill>
            <a:srgbClr val="FFFFFF"/>
          </a:solidFill>
          <a:ln w="9525" cap="flat" cmpd="sng">
            <a:solidFill>
              <a:srgbClr val="000000"/>
            </a:solidFill>
            <a:prstDash val="solid"/>
            <a:headEnd type="none" w="med" len="med"/>
            <a:tailEnd type="none" w="med" len="med"/>
          </a:ln>
        </p:spPr>
      </p:pic>
      <p:pic>
        <p:nvPicPr>
          <p:cNvPr id="7" name="图片 6"/>
          <p:cNvPicPr/>
          <p:nvPr/>
        </p:nvPicPr>
        <p:blipFill>
          <a:blip r:embed="rId3"/>
          <a:stretch>
            <a:fillRect/>
          </a:stretch>
        </p:blipFill>
        <p:spPr>
          <a:xfrm>
            <a:off x="4942522" y="2213610"/>
            <a:ext cx="419100" cy="342900"/>
          </a:xfrm>
          <a:prstGeom prst="rect">
            <a:avLst/>
          </a:prstGeom>
          <a:solidFill>
            <a:srgbClr val="FFFFFF"/>
          </a:solidFill>
          <a:ln w="9525" cap="flat" cmpd="sng">
            <a:solidFill>
              <a:srgbClr val="000000"/>
            </a:solidFill>
            <a:prstDash val="solid"/>
            <a:headEnd type="none" w="med" len="med"/>
            <a:tailEnd type="none" w="med" len="med"/>
          </a:ln>
        </p:spPr>
      </p:pic>
      <p:pic>
        <p:nvPicPr>
          <p:cNvPr id="8" name="图片 7"/>
          <p:cNvPicPr/>
          <p:nvPr/>
        </p:nvPicPr>
        <p:blipFill>
          <a:blip r:embed="rId4"/>
          <a:stretch>
            <a:fillRect/>
          </a:stretch>
        </p:blipFill>
        <p:spPr>
          <a:xfrm>
            <a:off x="4985067" y="2785110"/>
            <a:ext cx="333375" cy="361950"/>
          </a:xfrm>
          <a:prstGeom prst="rect">
            <a:avLst/>
          </a:prstGeom>
          <a:solidFill>
            <a:srgbClr val="FFFFFF"/>
          </a:solidFill>
          <a:ln w="9525" cap="flat" cmpd="sng">
            <a:solidFill>
              <a:srgbClr val="000000"/>
            </a:solidFill>
            <a:prstDash val="solid"/>
            <a:headEnd type="none" w="med" len="med"/>
            <a:tailEnd type="none" w="med" len="med"/>
          </a:ln>
        </p:spPr>
      </p:pic>
      <p:pic>
        <p:nvPicPr>
          <p:cNvPr id="9" name="图片 8"/>
          <p:cNvPicPr/>
          <p:nvPr/>
        </p:nvPicPr>
        <p:blipFill>
          <a:blip r:embed="rId5"/>
          <a:stretch>
            <a:fillRect/>
          </a:stretch>
        </p:blipFill>
        <p:spPr>
          <a:xfrm>
            <a:off x="5027612" y="3257550"/>
            <a:ext cx="352425" cy="342900"/>
          </a:xfrm>
          <a:prstGeom prst="rect">
            <a:avLst/>
          </a:prstGeom>
          <a:solidFill>
            <a:srgbClr val="FFFFFF"/>
          </a:solidFill>
          <a:ln w="9525" cap="flat" cmpd="sng">
            <a:solidFill>
              <a:srgbClr val="000000"/>
            </a:solidFill>
            <a:prstDash val="solid"/>
            <a:headEnd type="none" w="med" len="med"/>
            <a:tailEnd type="none" w="med" len="med"/>
          </a:ln>
        </p:spPr>
      </p:pic>
      <p:pic>
        <p:nvPicPr>
          <p:cNvPr id="10" name="图片 9"/>
          <p:cNvPicPr/>
          <p:nvPr/>
        </p:nvPicPr>
        <p:blipFill>
          <a:blip r:embed="rId6"/>
          <a:stretch>
            <a:fillRect/>
          </a:stretch>
        </p:blipFill>
        <p:spPr>
          <a:xfrm>
            <a:off x="5046662" y="3760470"/>
            <a:ext cx="333375" cy="352425"/>
          </a:xfrm>
          <a:prstGeom prst="rect">
            <a:avLst/>
          </a:prstGeom>
          <a:solidFill>
            <a:srgbClr val="FFFFFF"/>
          </a:solidFill>
          <a:ln w="9525" cap="flat" cmpd="sng">
            <a:solidFill>
              <a:srgbClr val="000000"/>
            </a:solidFill>
            <a:prstDash val="solid"/>
            <a:headEnd type="none" w="med" len="med"/>
            <a:tailEnd type="none" w="med" len="med"/>
          </a:ln>
        </p:spPr>
      </p:pic>
      <p:pic>
        <p:nvPicPr>
          <p:cNvPr id="11" name="图片 10"/>
          <p:cNvPicPr/>
          <p:nvPr/>
        </p:nvPicPr>
        <p:blipFill>
          <a:blip r:embed="rId7"/>
          <a:stretch>
            <a:fillRect/>
          </a:stretch>
        </p:blipFill>
        <p:spPr>
          <a:xfrm>
            <a:off x="4952047" y="4204335"/>
            <a:ext cx="409575" cy="276225"/>
          </a:xfrm>
          <a:prstGeom prst="rect">
            <a:avLst/>
          </a:prstGeom>
          <a:solidFill>
            <a:srgbClr val="FFFFFF"/>
          </a:solidFill>
          <a:ln w="9525" cap="flat" cmpd="sng">
            <a:solidFill>
              <a:srgbClr val="000000"/>
            </a:solidFill>
            <a:prstDash val="solid"/>
            <a:headEnd type="none" w="med" len="med"/>
            <a:tailEnd type="none" w="med" len="med"/>
          </a:ln>
        </p:spPr>
      </p:pic>
      <p:sp>
        <p:nvSpPr>
          <p:cNvPr id="100" name="文本框 99"/>
          <p:cNvSpPr txBox="1"/>
          <p:nvPr/>
        </p:nvSpPr>
        <p:spPr>
          <a:xfrm>
            <a:off x="400050" y="5688330"/>
            <a:ext cx="11208385" cy="417830"/>
          </a:xfrm>
          <a:prstGeom prst="rect">
            <a:avLst/>
          </a:prstGeom>
          <a:noFill/>
          <a:ln w="9525">
            <a:noFill/>
          </a:ln>
        </p:spPr>
        <p:txBody>
          <a:bodyPr wrap="square">
            <a:spAutoFit/>
          </a:bodyPr>
          <a:p>
            <a:pPr marL="0" indent="0" algn="l"/>
            <a:r>
              <a:rPr lang="zh-CN" altLang="en-US" sz="2000" b="0" u="none">
                <a:solidFill>
                  <a:srgbClr val="FF0000"/>
                </a:solidFill>
                <a:latin typeface="微软雅黑" panose="020B0503020204020204" pitchFamily="34" charset="-122"/>
                <a:ea typeface="微软雅黑" panose="020B0503020204020204" pitchFamily="34" charset="-122"/>
                <a:cs typeface="宋体" panose="02010600030101010101" pitchFamily="2" charset="-122"/>
              </a:rPr>
              <a:t>注意：常用功能操作按钮仅在没做件时或制作暂停时点击可用，在做件过程中点击将不会激活。</a:t>
            </a:r>
            <a:endParaRPr lang="zh-CN" altLang="en-US" sz="2000" b="0" u="none">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3" name="直接连接符 12"/>
          <p:cNvCxnSpPr/>
          <p:nvPr/>
        </p:nvCxnSpPr>
        <p:spPr>
          <a:xfrm>
            <a:off x="4541520" y="4457700"/>
            <a:ext cx="0" cy="128016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4" name="表格 13"/>
          <p:cNvGraphicFramePr/>
          <p:nvPr/>
        </p:nvGraphicFramePr>
        <p:xfrm>
          <a:off x="4541520" y="4457700"/>
          <a:ext cx="7420610" cy="1298575"/>
        </p:xfrm>
        <a:graphic>
          <a:graphicData uri="http://schemas.openxmlformats.org/drawingml/2006/table">
            <a:tbl>
              <a:tblPr firstRow="1" bandRow="1">
                <a:tableStyleId>{5C22544A-7EE6-4342-B048-85BDC9FD1C3A}</a:tableStyleId>
              </a:tblPr>
              <a:tblGrid>
                <a:gridCol w="1111885"/>
                <a:gridCol w="6308725"/>
              </a:tblGrid>
              <a:tr h="579120">
                <a:tc>
                  <a:txBody>
                    <a:bodyPr/>
                    <a:p>
                      <a:pPr>
                        <a:buNone/>
                      </a:pPr>
                      <a:endParaRPr lang="zh-CN" altLang="en-US" sz="2000"/>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2">
                              <a:lumMod val="75000"/>
                            </a:schemeClr>
                          </a:solidFill>
                          <a:latin typeface="微软雅黑" panose="020B0503020204020204" pitchFamily="34" charset="-122"/>
                          <a:ea typeface="微软雅黑" panose="020B0503020204020204" pitchFamily="34" charset="-122"/>
                        </a:rPr>
                        <a:t>恢复制作位置。恢复上一次扫描时所有机械</a:t>
                      </a:r>
                      <a:r>
                        <a:rPr lang="zh-CN" altLang="en-US" sz="2000" b="0">
                          <a:latin typeface="微软雅黑" panose="020B0503020204020204" pitchFamily="34" charset="-122"/>
                          <a:ea typeface="微软雅黑" panose="020B0503020204020204" pitchFamily="34" charset="-122"/>
                        </a:rPr>
                        <a:t>位</a:t>
                      </a:r>
                      <a:r>
                        <a:rPr lang="zh-CN" altLang="en-US" sz="2000"/>
                        <a:t>置</a:t>
                      </a:r>
                      <a:endParaRPr lang="zh-CN" altLang="en-US" sz="2000"/>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19455">
                <a:tc>
                  <a:txBody>
                    <a:bodyPr/>
                    <a:p>
                      <a:pPr>
                        <a:buNone/>
                      </a:pPr>
                      <a:endParaRPr lang="zh-CN" altLang="en-US" sz="2000"/>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a:latin typeface="微软雅黑" panose="020B0503020204020204" pitchFamily="34" charset="-122"/>
                          <a:ea typeface="微软雅黑" panose="020B0503020204020204" pitchFamily="34" charset="-122"/>
                        </a:rPr>
                        <a:t>连接服务器。连接到指定的平台服务器。进行数据传输，远程操控等。</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15" name="图片 14"/>
          <p:cNvPicPr>
            <a:picLocks noChangeAspect="1"/>
          </p:cNvPicPr>
          <p:nvPr/>
        </p:nvPicPr>
        <p:blipFill>
          <a:blip r:embed="rId8"/>
          <a:stretch>
            <a:fillRect/>
          </a:stretch>
        </p:blipFill>
        <p:spPr>
          <a:xfrm>
            <a:off x="4932045" y="4480560"/>
            <a:ext cx="476250" cy="457200"/>
          </a:xfrm>
          <a:prstGeom prst="rect">
            <a:avLst/>
          </a:prstGeom>
        </p:spPr>
      </p:pic>
      <p:pic>
        <p:nvPicPr>
          <p:cNvPr id="16" name="图片 15"/>
          <p:cNvPicPr>
            <a:picLocks noChangeAspect="1"/>
          </p:cNvPicPr>
          <p:nvPr/>
        </p:nvPicPr>
        <p:blipFill>
          <a:blip r:embed="rId9"/>
          <a:stretch>
            <a:fillRect/>
          </a:stretch>
        </p:blipFill>
        <p:spPr>
          <a:xfrm>
            <a:off x="4866005" y="5080000"/>
            <a:ext cx="495300" cy="466725"/>
          </a:xfrm>
          <a:prstGeom prst="rect">
            <a:avLst/>
          </a:prstGeom>
        </p:spPr>
      </p:pic>
      <p:graphicFrame>
        <p:nvGraphicFramePr>
          <p:cNvPr id="22" name="表格 21"/>
          <p:cNvGraphicFramePr/>
          <p:nvPr/>
        </p:nvGraphicFramePr>
        <p:xfrm>
          <a:off x="400050" y="4403725"/>
          <a:ext cx="3579495" cy="1143000"/>
        </p:xfrm>
        <a:graphic>
          <a:graphicData uri="http://schemas.openxmlformats.org/drawingml/2006/table">
            <a:tbl>
              <a:tblPr firstRow="1" bandRow="1">
                <a:tableStyleId>{5C22544A-7EE6-4342-B048-85BDC9FD1C3A}</a:tableStyleId>
              </a:tblPr>
              <a:tblGrid>
                <a:gridCol w="954405"/>
                <a:gridCol w="2625090"/>
              </a:tblGrid>
              <a:tr h="381000">
                <a:tc>
                  <a:txBody>
                    <a:bodyPr/>
                    <a:p>
                      <a:pPr>
                        <a:buNone/>
                      </a:pPr>
                      <a:r>
                        <a:rPr lang="zh-CN" altLang="en-US"/>
                        <a:t>、</a:t>
                      </a:r>
                      <a:r>
                        <a:rPr lang="en-US" altLang="zh-CN"/>
                        <a:t>?</a:t>
                      </a:r>
                      <a:endParaRPr lang="en-US" altLang="zh-CN">
                        <a:solidFill>
                          <a:schemeClr val="bg2">
                            <a:lumMod val="10000"/>
                          </a:schemeClr>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bg2">
                              <a:lumMod val="10000"/>
                            </a:schemeClr>
                          </a:solidFill>
                          <a:latin typeface="微软雅黑" panose="020B0503020204020204" pitchFamily="34" charset="-122"/>
                          <a:ea typeface="微软雅黑" panose="020B0503020204020204" pitchFamily="34" charset="-122"/>
                        </a:rPr>
                        <a:t>查看软件的版本</a:t>
                      </a:r>
                      <a:endParaRPr lang="zh-CN" altLang="en-US" sz="2000" b="0">
                        <a:solidFill>
                          <a:schemeClr val="bg2">
                            <a:lumMod val="10000"/>
                          </a:schemeClr>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38100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latin typeface="微软雅黑" panose="020B0503020204020204" pitchFamily="34" charset="-122"/>
                          <a:ea typeface="微软雅黑" panose="020B0503020204020204" pitchFamily="34" charset="-122"/>
                        </a:rPr>
                        <a:t>软件最小化</a:t>
                      </a:r>
                      <a:endParaRPr lang="zh-CN" altLang="en-US" sz="2000" b="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38100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latin typeface="微软雅黑" panose="020B0503020204020204" pitchFamily="34" charset="-122"/>
                          <a:ea typeface="微软雅黑" panose="020B0503020204020204" pitchFamily="34" charset="-122"/>
                        </a:rPr>
                        <a:t>关掉软件</a:t>
                      </a:r>
                      <a:endParaRPr lang="zh-CN" altLang="en-US" sz="2000" b="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pic>
        <p:nvPicPr>
          <p:cNvPr id="23" name="图片 22"/>
          <p:cNvPicPr>
            <a:picLocks noChangeAspect="1"/>
          </p:cNvPicPr>
          <p:nvPr/>
        </p:nvPicPr>
        <p:blipFill>
          <a:blip r:embed="rId10"/>
          <a:stretch>
            <a:fillRect/>
          </a:stretch>
        </p:blipFill>
        <p:spPr>
          <a:xfrm>
            <a:off x="719455" y="4465320"/>
            <a:ext cx="352425" cy="323850"/>
          </a:xfrm>
          <a:prstGeom prst="rect">
            <a:avLst/>
          </a:prstGeom>
        </p:spPr>
      </p:pic>
      <p:pic>
        <p:nvPicPr>
          <p:cNvPr id="24" name="图片 23"/>
          <p:cNvPicPr>
            <a:picLocks noChangeAspect="1"/>
          </p:cNvPicPr>
          <p:nvPr/>
        </p:nvPicPr>
        <p:blipFill>
          <a:blip r:embed="rId11"/>
          <a:stretch>
            <a:fillRect/>
          </a:stretch>
        </p:blipFill>
        <p:spPr>
          <a:xfrm>
            <a:off x="771525" y="4897120"/>
            <a:ext cx="247650" cy="266700"/>
          </a:xfrm>
          <a:prstGeom prst="rect">
            <a:avLst/>
          </a:prstGeom>
        </p:spPr>
      </p:pic>
      <p:pic>
        <p:nvPicPr>
          <p:cNvPr id="25" name="图片 24"/>
          <p:cNvPicPr>
            <a:picLocks noChangeAspect="1"/>
          </p:cNvPicPr>
          <p:nvPr/>
        </p:nvPicPr>
        <p:blipFill>
          <a:blip r:embed="rId12"/>
          <a:stretch>
            <a:fillRect/>
          </a:stretch>
        </p:blipFill>
        <p:spPr>
          <a:xfrm>
            <a:off x="719455" y="5270500"/>
            <a:ext cx="361950" cy="276225"/>
          </a:xfrm>
          <a:prstGeom prst="rect">
            <a:avLst/>
          </a:prstGeom>
        </p:spPr>
      </p:pic>
      <p:pic>
        <p:nvPicPr>
          <p:cNvPr id="3" name="图片 2" descr="股份公司新LOGO"/>
          <p:cNvPicPr>
            <a:picLocks noChangeAspect="1"/>
          </p:cNvPicPr>
          <p:nvPr/>
        </p:nvPicPr>
        <p:blipFill>
          <a:blip r:embed="rId13"/>
          <a:stretch>
            <a:fillRect/>
          </a:stretch>
        </p:blipFill>
        <p:spPr>
          <a:xfrm rot="20580000">
            <a:off x="3236595" y="2782570"/>
            <a:ext cx="5718810" cy="12922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2014855" y="230505"/>
            <a:ext cx="3437890" cy="1428750"/>
          </a:xfrm>
          <a:prstGeom prst="rect">
            <a:avLst/>
          </a:prstGeom>
        </p:spPr>
      </p:pic>
      <p:sp>
        <p:nvSpPr>
          <p:cNvPr id="6" name="文本框 5"/>
          <p:cNvSpPr txBox="1"/>
          <p:nvPr/>
        </p:nvSpPr>
        <p:spPr>
          <a:xfrm>
            <a:off x="6122035" y="230505"/>
            <a:ext cx="5160645" cy="1911350"/>
          </a:xfrm>
          <a:prstGeom prst="rect">
            <a:avLst/>
          </a:prstGeom>
          <a:noFill/>
        </p:spPr>
        <p:txBody>
          <a:bodyPr wrap="square" rtlCol="0" anchor="t">
            <a:spAutoFit/>
          </a:bodyPr>
          <a:p>
            <a:r>
              <a:rPr lang="zh-CN" altLang="en-US"/>
              <a:t> </a:t>
            </a:r>
            <a:r>
              <a:rPr lang="zh-CN" altLang="en-US" sz="2000">
                <a:latin typeface="微软雅黑" panose="020B0503020204020204" pitchFamily="34" charset="-122"/>
                <a:ea typeface="微软雅黑" panose="020B0503020204020204" pitchFamily="34" charset="-122"/>
              </a:rPr>
              <a:t>检测当前功率</a:t>
            </a:r>
            <a:endParaRPr lang="zh-CN" altLang="en-US"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       功率检测后自动更新激光功率到设备固定功率参数中（此参数用于零件模拟及固定功率制作）。</a:t>
            </a:r>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r>
              <a:rPr lang="zh-CN" altLang="en-US"/>
              <a:t> </a:t>
            </a:r>
            <a:endParaRPr lang="zh-CN" altLang="en-US"/>
          </a:p>
        </p:txBody>
      </p:sp>
      <p:pic>
        <p:nvPicPr>
          <p:cNvPr id="7" name="图片 6"/>
          <p:cNvPicPr>
            <a:picLocks noChangeAspect="1"/>
          </p:cNvPicPr>
          <p:nvPr/>
        </p:nvPicPr>
        <p:blipFill>
          <a:blip r:embed="rId2"/>
          <a:stretch>
            <a:fillRect/>
          </a:stretch>
        </p:blipFill>
        <p:spPr>
          <a:xfrm>
            <a:off x="2100580" y="2724150"/>
            <a:ext cx="3352165" cy="1409700"/>
          </a:xfrm>
          <a:prstGeom prst="rect">
            <a:avLst/>
          </a:prstGeom>
        </p:spPr>
      </p:pic>
      <p:sp>
        <p:nvSpPr>
          <p:cNvPr id="8" name="文本框 7"/>
          <p:cNvSpPr txBox="1"/>
          <p:nvPr/>
        </p:nvSpPr>
        <p:spPr>
          <a:xfrm>
            <a:off x="6228715" y="2632710"/>
            <a:ext cx="4687570" cy="2185670"/>
          </a:xfrm>
          <a:prstGeom prst="rect">
            <a:avLst/>
          </a:prstGeom>
          <a:noFill/>
        </p:spPr>
        <p:txBody>
          <a:bodyPr wrap="square" rtlCol="0" anchor="t">
            <a:spAutoFit/>
          </a:bodyPr>
          <a:p>
            <a:r>
              <a:rPr lang="zh-CN" altLang="en-US" sz="2000">
                <a:latin typeface="微软雅黑" panose="020B0503020204020204" pitchFamily="34" charset="-122"/>
                <a:ea typeface="微软雅黑" panose="020B0503020204020204" pitchFamily="34" charset="-122"/>
              </a:rPr>
              <a:t>添加树脂功能</a:t>
            </a:r>
            <a:endParaRPr lang="zh-CN" altLang="en-US"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       可调整液位高度，用于检测当前树脂量、液位传感器状态。及用于液位自动系数的修改。</a:t>
            </a:r>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r>
              <a:rPr lang="zh-CN" altLang="en-US"/>
              <a:t> </a:t>
            </a:r>
            <a:endParaRPr lang="zh-CN" altLang="en-US"/>
          </a:p>
          <a:p>
            <a:endParaRPr lang="zh-CN" altLang="en-US"/>
          </a:p>
        </p:txBody>
      </p:sp>
      <p:pic>
        <p:nvPicPr>
          <p:cNvPr id="2" name="图片 1" descr="股份公司新LOGO"/>
          <p:cNvPicPr>
            <a:picLocks noChangeAspect="1"/>
          </p:cNvPicPr>
          <p:nvPr/>
        </p:nvPicPr>
        <p:blipFill>
          <a:blip r:embed="rId3"/>
          <a:stretch>
            <a:fillRect/>
          </a:stretch>
        </p:blipFill>
        <p:spPr>
          <a:xfrm rot="20580000">
            <a:off x="3236595" y="2782570"/>
            <a:ext cx="5718810" cy="12922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2" name="图片 -2147482612"/>
          <p:cNvPicPr>
            <a:picLocks noChangeAspect="1"/>
          </p:cNvPicPr>
          <p:nvPr/>
        </p:nvPicPr>
        <p:blipFill>
          <a:blip r:embed="rId1">
            <a:lum/>
          </a:blip>
          <a:stretch>
            <a:fillRect/>
          </a:stretch>
        </p:blipFill>
        <p:spPr>
          <a:xfrm>
            <a:off x="1111885" y="187325"/>
            <a:ext cx="9967595" cy="1073150"/>
          </a:xfrm>
          <a:prstGeom prst="rect">
            <a:avLst/>
          </a:prstGeom>
          <a:noFill/>
          <a:ln w="9525">
            <a:noFill/>
          </a:ln>
        </p:spPr>
      </p:pic>
      <p:graphicFrame>
        <p:nvGraphicFramePr>
          <p:cNvPr id="13" name="表格 12"/>
          <p:cNvGraphicFramePr/>
          <p:nvPr>
            <p:custDataLst>
              <p:tags r:id="rId2"/>
            </p:custDataLst>
          </p:nvPr>
        </p:nvGraphicFramePr>
        <p:xfrm>
          <a:off x="1111885" y="1473835"/>
          <a:ext cx="10031095" cy="4800600"/>
        </p:xfrm>
        <a:graphic>
          <a:graphicData uri="http://schemas.openxmlformats.org/drawingml/2006/table">
            <a:tbl>
              <a:tblPr firstRow="1" bandRow="1">
                <a:tableStyleId>{5940675A-B579-460E-94D1-54222C63F5DA}</a:tableStyleId>
              </a:tblPr>
              <a:tblGrid>
                <a:gridCol w="2223135"/>
                <a:gridCol w="7807960"/>
              </a:tblGrid>
              <a:tr h="304800">
                <a:tc>
                  <a:txBody>
                    <a:bodyPr/>
                    <a:p>
                      <a:pPr marL="0" indent="0" algn="ctr">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选项</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说明</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做件前准备开关，在每次做件前需点此图标进行设备初始化，准备就绪后图标将变成绿色</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149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点此图标机器将开始做件，图标变成     ，再点击则可暂停做件</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1015">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中止做件。</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圆弧绿色部分表示当前的制作进度。当进行制作模拟时，进度圆弧同样会显示。</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4035">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显示当前已制作的时间</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40460">
                <a:tc>
                  <a:txBody>
                    <a:bodyPr/>
                    <a:p>
                      <a:pPr marL="0" indent="0" algn="ctr">
                        <a:buNone/>
                      </a:pPr>
                      <a:r>
                        <a:rPr lang="en-US" altLang="zh-CN" sz="2000" b="0" u="none">
                          <a:latin typeface="微软雅黑" panose="020B0503020204020204" pitchFamily="34" charset="-122"/>
                          <a:ea typeface="微软雅黑" panose="020B0503020204020204" pitchFamily="34" charset="-122"/>
                          <a:cs typeface="Calibri" panose="020F0502020204030204" charset="0"/>
                        </a:rPr>
                        <a:t> </a:t>
                      </a:r>
                      <a:endParaRPr lang="en-US" altLang="zh-CN" sz="2000" b="0" u="none">
                        <a:latin typeface="微软雅黑" panose="020B0503020204020204" pitchFamily="34" charset="-122"/>
                        <a:ea typeface="微软雅黑" panose="020B0503020204020204" pitchFamily="34" charset="-122"/>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fontAlgn="auto">
                        <a:lnSpc>
                          <a:spcPct val="150000"/>
                        </a:lnSpc>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模拟后的预计制作完成时间，它在开始制作后将会倒计时，表示预计的剩余制作时间。</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3"/>
          <a:stretch>
            <a:fillRect/>
          </a:stretch>
        </p:blipFill>
        <p:spPr>
          <a:xfrm>
            <a:off x="1987550" y="2044065"/>
            <a:ext cx="562610" cy="369570"/>
          </a:xfrm>
          <a:prstGeom prst="rect">
            <a:avLst/>
          </a:prstGeom>
          <a:solidFill>
            <a:srgbClr val="FFFFFF"/>
          </a:solidFill>
          <a:ln w="9525" cap="flat" cmpd="sng">
            <a:solidFill>
              <a:srgbClr val="000000"/>
            </a:solidFill>
            <a:prstDash val="solid"/>
            <a:headEnd type="none" w="med" len="med"/>
            <a:tailEnd type="none" w="med" len="med"/>
          </a:ln>
        </p:spPr>
      </p:pic>
      <p:pic>
        <p:nvPicPr>
          <p:cNvPr id="6" name="图片 5"/>
          <p:cNvPicPr/>
          <p:nvPr/>
        </p:nvPicPr>
        <p:blipFill>
          <a:blip r:embed="rId4"/>
          <a:stretch>
            <a:fillRect/>
          </a:stretch>
        </p:blipFill>
        <p:spPr>
          <a:xfrm>
            <a:off x="5627687" y="2413635"/>
            <a:ext cx="304800" cy="276225"/>
          </a:xfrm>
          <a:prstGeom prst="rect">
            <a:avLst/>
          </a:prstGeom>
          <a:solidFill>
            <a:srgbClr val="FFFFFF"/>
          </a:solidFill>
          <a:ln w="9525" cap="flat" cmpd="sng">
            <a:solidFill>
              <a:srgbClr val="000000"/>
            </a:solidFill>
            <a:prstDash val="solid"/>
            <a:headEnd type="none" w="med" len="med"/>
            <a:tailEnd type="none" w="med" len="med"/>
          </a:ln>
        </p:spPr>
      </p:pic>
      <p:pic>
        <p:nvPicPr>
          <p:cNvPr id="7" name="图片 6"/>
          <p:cNvPicPr/>
          <p:nvPr/>
        </p:nvPicPr>
        <p:blipFill>
          <a:blip r:embed="rId5"/>
          <a:stretch>
            <a:fillRect/>
          </a:stretch>
        </p:blipFill>
        <p:spPr>
          <a:xfrm>
            <a:off x="1988502" y="2785110"/>
            <a:ext cx="371475" cy="295275"/>
          </a:xfrm>
          <a:prstGeom prst="rect">
            <a:avLst/>
          </a:prstGeom>
          <a:solidFill>
            <a:srgbClr val="FFFFFF"/>
          </a:solidFill>
          <a:ln w="9525" cap="flat" cmpd="sng">
            <a:solidFill>
              <a:srgbClr val="000000"/>
            </a:solidFill>
            <a:prstDash val="solid"/>
            <a:headEnd type="none" w="med" len="med"/>
            <a:tailEnd type="none" w="med" len="med"/>
          </a:ln>
        </p:spPr>
      </p:pic>
      <p:pic>
        <p:nvPicPr>
          <p:cNvPr id="8" name="图片 7"/>
          <p:cNvPicPr/>
          <p:nvPr/>
        </p:nvPicPr>
        <p:blipFill>
          <a:blip r:embed="rId6"/>
          <a:stretch>
            <a:fillRect/>
          </a:stretch>
        </p:blipFill>
        <p:spPr>
          <a:xfrm>
            <a:off x="7413942" y="2886075"/>
            <a:ext cx="285750" cy="276225"/>
          </a:xfrm>
          <a:prstGeom prst="rect">
            <a:avLst/>
          </a:prstGeom>
          <a:solidFill>
            <a:srgbClr val="FFFFFF"/>
          </a:solidFill>
          <a:ln w="9525" cap="flat" cmpd="sng">
            <a:solidFill>
              <a:srgbClr val="000000"/>
            </a:solidFill>
            <a:prstDash val="solid"/>
            <a:headEnd type="none" w="med" len="med"/>
            <a:tailEnd type="none" w="med" len="med"/>
          </a:ln>
        </p:spPr>
      </p:pic>
      <p:pic>
        <p:nvPicPr>
          <p:cNvPr id="9" name="图片 8"/>
          <p:cNvPicPr/>
          <p:nvPr/>
        </p:nvPicPr>
        <p:blipFill>
          <a:blip r:embed="rId7"/>
          <a:stretch>
            <a:fillRect/>
          </a:stretch>
        </p:blipFill>
        <p:spPr>
          <a:xfrm>
            <a:off x="2060257" y="3310255"/>
            <a:ext cx="228600" cy="238125"/>
          </a:xfrm>
          <a:prstGeom prst="rect">
            <a:avLst/>
          </a:prstGeom>
          <a:solidFill>
            <a:srgbClr val="FFFFFF"/>
          </a:solidFill>
          <a:ln w="9525" cap="flat" cmpd="sng">
            <a:solidFill>
              <a:srgbClr val="000000"/>
            </a:solidFill>
            <a:prstDash val="solid"/>
            <a:headEnd type="none" w="med" len="med"/>
            <a:tailEnd type="none" w="med" len="med"/>
          </a:ln>
        </p:spPr>
      </p:pic>
      <p:pic>
        <p:nvPicPr>
          <p:cNvPr id="10" name="图片 9"/>
          <p:cNvPicPr/>
          <p:nvPr/>
        </p:nvPicPr>
        <p:blipFill>
          <a:blip r:embed="rId8"/>
          <a:stretch>
            <a:fillRect/>
          </a:stretch>
        </p:blipFill>
        <p:spPr>
          <a:xfrm>
            <a:off x="1945322" y="3788410"/>
            <a:ext cx="647700" cy="638175"/>
          </a:xfrm>
          <a:prstGeom prst="rect">
            <a:avLst/>
          </a:prstGeom>
          <a:solidFill>
            <a:srgbClr val="FFFFFF"/>
          </a:solidFill>
          <a:ln w="9525" cap="flat" cmpd="sng">
            <a:solidFill>
              <a:srgbClr val="000000"/>
            </a:solidFill>
            <a:prstDash val="solid"/>
            <a:headEnd type="none" w="med" len="med"/>
            <a:tailEnd type="none" w="med" len="med"/>
          </a:ln>
        </p:spPr>
      </p:pic>
      <p:pic>
        <p:nvPicPr>
          <p:cNvPr id="11" name="图片 10"/>
          <p:cNvPicPr/>
          <p:nvPr/>
        </p:nvPicPr>
        <p:blipFill>
          <a:blip r:embed="rId9"/>
          <a:stretch>
            <a:fillRect/>
          </a:stretch>
        </p:blipFill>
        <p:spPr>
          <a:xfrm>
            <a:off x="1682750" y="5373370"/>
            <a:ext cx="1278255" cy="719455"/>
          </a:xfrm>
          <a:prstGeom prst="rect">
            <a:avLst/>
          </a:prstGeom>
          <a:solidFill>
            <a:srgbClr val="FFFFFF"/>
          </a:solidFill>
          <a:ln w="9525" cap="flat" cmpd="sng">
            <a:solidFill>
              <a:srgbClr val="000000"/>
            </a:solidFill>
            <a:prstDash val="solid"/>
            <a:headEnd type="none" w="med" len="med"/>
            <a:tailEnd type="none" w="med" len="med"/>
          </a:ln>
        </p:spPr>
      </p:pic>
      <p:pic>
        <p:nvPicPr>
          <p:cNvPr id="12" name="图片 11"/>
          <p:cNvPicPr/>
          <p:nvPr/>
        </p:nvPicPr>
        <p:blipFill>
          <a:blip r:embed="rId10"/>
          <a:stretch>
            <a:fillRect/>
          </a:stretch>
        </p:blipFill>
        <p:spPr>
          <a:xfrm>
            <a:off x="1682750" y="4621530"/>
            <a:ext cx="1172210" cy="564515"/>
          </a:xfrm>
          <a:prstGeom prst="rect">
            <a:avLst/>
          </a:prstGeom>
          <a:noFill/>
          <a:ln w="9525">
            <a:noFill/>
          </a:ln>
        </p:spPr>
      </p:pic>
      <p:pic>
        <p:nvPicPr>
          <p:cNvPr id="3" name="图片 2" descr="股份公司新LOGO"/>
          <p:cNvPicPr>
            <a:picLocks noChangeAspect="1"/>
          </p:cNvPicPr>
          <p:nvPr/>
        </p:nvPicPr>
        <p:blipFill>
          <a:blip r:embed="rId11"/>
          <a:stretch>
            <a:fillRect/>
          </a:stretch>
        </p:blipFill>
        <p:spPr>
          <a:xfrm rot="20580000">
            <a:off x="3236595" y="2782570"/>
            <a:ext cx="5718810" cy="129222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6" name="文本框 5"/>
          <p:cNvSpPr txBox="1"/>
          <p:nvPr/>
        </p:nvSpPr>
        <p:spPr>
          <a:xfrm>
            <a:off x="355600" y="274320"/>
            <a:ext cx="11741150" cy="2468880"/>
          </a:xfrm>
          <a:prstGeom prst="rect">
            <a:avLst/>
          </a:prstGeom>
          <a:noFill/>
          <a:ln w="9525">
            <a:noFill/>
          </a:ln>
        </p:spPr>
        <p:txBody>
          <a:bodyPr wrap="square">
            <a:spAutoFit/>
          </a:bodyPr>
          <a:p>
            <a:pPr marL="228600" indent="-228600" algn="l" fontAlgn="auto">
              <a:lnSpc>
                <a:spcPct val="150000"/>
              </a:lnSpc>
            </a:pPr>
            <a:r>
              <a:rPr lang="en-US" altLang="zh-CN" sz="2400" b="0" u="none">
                <a:latin typeface="微软雅黑" panose="020B0503020204020204" pitchFamily="34" charset="-122"/>
                <a:ea typeface="微软雅黑" panose="020B0503020204020204" pitchFamily="34" charset="-122"/>
                <a:cs typeface="Cambria" panose="02040503050406030204" charset="0"/>
              </a:rPr>
              <a:t>2.3. </a:t>
            </a:r>
            <a:r>
              <a:rPr lang="zh-CN" altLang="en-US" sz="2400" b="0" u="none">
                <a:latin typeface="微软雅黑" panose="020B0503020204020204" pitchFamily="34" charset="-122"/>
                <a:ea typeface="微软雅黑" panose="020B0503020204020204" pitchFamily="34" charset="-122"/>
                <a:cs typeface="宋体" panose="02010600030101010101" pitchFamily="2" charset="-122"/>
              </a:rPr>
              <a:t>制作信息监控</a:t>
            </a:r>
            <a:endParaRPr lang="zh-CN" altLang="en-US" sz="2400" b="0" u="none">
              <a:latin typeface="微软雅黑" panose="020B0503020204020204" pitchFamily="34" charset="-122"/>
              <a:ea typeface="微软雅黑" panose="020B0503020204020204" pitchFamily="34" charset="-122"/>
              <a:cs typeface="Calibri" panose="020F0502020204030204" charset="0"/>
            </a:endParaRPr>
          </a:p>
          <a:p>
            <a:pPr marL="228600" indent="-228600" algn="l" fontAlgn="auto">
              <a:lnSpc>
                <a:spcPct val="150000"/>
              </a:lnSpc>
            </a:pPr>
            <a:r>
              <a:rPr lang="en-US" altLang="zh-CN" sz="2000" b="0" u="none">
                <a:latin typeface="微软雅黑" panose="020B0503020204020204" pitchFamily="34" charset="-122"/>
                <a:ea typeface="微软雅黑" panose="020B0503020204020204" pitchFamily="34" charset="-122"/>
                <a:cs typeface="Calibri" panose="020F0502020204030204" charset="0"/>
              </a:rPr>
              <a:t>2.3.1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文件截面信息显示区</a:t>
            </a:r>
            <a:r>
              <a:rPr lang="en-US" altLang="zh-CN" sz="2000" b="0" u="none">
                <a:latin typeface="微软雅黑" panose="020B0503020204020204" pitchFamily="34" charset="-122"/>
                <a:ea typeface="微软雅黑" panose="020B0503020204020204" pitchFamily="34" charset="-122"/>
                <a:cs typeface="Calibri" panose="020F0502020204030204" charset="0"/>
              </a:rPr>
              <a:t>:</a:t>
            </a:r>
            <a:endParaRPr lang="en-US" altLang="zh-CN" sz="2000" b="0" u="none">
              <a:latin typeface="微软雅黑" panose="020B0503020204020204" pitchFamily="34" charset="-122"/>
              <a:ea typeface="微软雅黑" panose="020B0503020204020204" pitchFamily="34" charset="-122"/>
              <a:cs typeface="宋体" panose="02010600030101010101" pitchFamily="2" charset="-122"/>
            </a:endParaRPr>
          </a:p>
          <a:p>
            <a:pPr marL="228600" indent="-228600" algn="l" fontAlgn="auto">
              <a:lnSpc>
                <a:spcPct val="150000"/>
              </a:lnSpc>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程序界面中央区域可以显示分层文件的截面轮廓信息，零件图中的位置均与其在托板上的位置一致。图中</a:t>
            </a:r>
            <a:r>
              <a:rPr lang="zh-CN" altLang="en-US" sz="2000" b="1" u="none">
                <a:solidFill>
                  <a:srgbClr val="FFFF00"/>
                </a:solidFill>
                <a:latin typeface="微软雅黑" panose="020B0503020204020204" pitchFamily="34" charset="-122"/>
                <a:ea typeface="微软雅黑" panose="020B0503020204020204" pitchFamily="34" charset="-122"/>
                <a:cs typeface="宋体" panose="02010600030101010101" pitchFamily="2" charset="-122"/>
              </a:rPr>
              <a:t>黄色栅格</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部分为支撑，</a:t>
            </a:r>
            <a:r>
              <a:rPr lang="zh-CN" altLang="en-US" sz="2000" b="1" u="none">
                <a:solidFill>
                  <a:schemeClr val="accent5"/>
                </a:solidFill>
                <a:latin typeface="微软雅黑" panose="020B0503020204020204" pitchFamily="34" charset="-122"/>
                <a:ea typeface="微软雅黑" panose="020B0503020204020204" pitchFamily="34" charset="-122"/>
                <a:cs typeface="宋体" panose="02010600030101010101" pitchFamily="2" charset="-122"/>
              </a:rPr>
              <a:t>蓝色</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填充部分为当前扫描的零件实体，</a:t>
            </a:r>
            <a:r>
              <a:rPr lang="zh-CN" altLang="en-US" sz="2000" b="1" u="none">
                <a:solidFill>
                  <a:srgbClr val="FF0000"/>
                </a:solidFill>
                <a:latin typeface="微软雅黑" panose="020B0503020204020204" pitchFamily="34" charset="-122"/>
                <a:ea typeface="微软雅黑" panose="020B0503020204020204" pitchFamily="34" charset="-122"/>
                <a:cs typeface="宋体" panose="02010600030101010101" pitchFamily="2" charset="-122"/>
              </a:rPr>
              <a:t>红色</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为当前扫描的轮廓。程序在模拟或做件过程中，图形显示区能动态显示每一层的截面信息。</a:t>
            </a:r>
            <a:endParaRPr lang="zh-CN" altLang="en-US" sz="200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2362200" y="2849880"/>
            <a:ext cx="6522085" cy="3776980"/>
          </a:xfrm>
          <a:prstGeom prst="rect">
            <a:avLst/>
          </a:prstGeom>
        </p:spPr>
      </p:pic>
      <p:pic>
        <p:nvPicPr>
          <p:cNvPr id="2" name="图片 1"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101" name="文本框 100"/>
          <p:cNvSpPr txBox="1"/>
          <p:nvPr/>
        </p:nvSpPr>
        <p:spPr>
          <a:xfrm>
            <a:off x="302895" y="380365"/>
            <a:ext cx="11586210" cy="3291840"/>
          </a:xfrm>
          <a:prstGeom prst="rect">
            <a:avLst/>
          </a:prstGeom>
          <a:noFill/>
          <a:ln w="9525">
            <a:noFill/>
          </a:ln>
        </p:spPr>
        <p:txBody>
          <a:bodyPr wrap="square">
            <a:spAutoFit/>
          </a:bodyPr>
          <a:p>
            <a:pPr marL="228600" indent="-228600" algn="l" fontAlgn="auto">
              <a:lnSpc>
                <a:spcPct val="150000"/>
              </a:lnSpc>
            </a:pPr>
            <a:r>
              <a:rPr lang="en-US" altLang="zh-CN" sz="2000" b="0" u="none">
                <a:latin typeface="微软雅黑" panose="020B0503020204020204" pitchFamily="34" charset="-122"/>
                <a:ea typeface="微软雅黑" panose="020B0503020204020204" pitchFamily="34" charset="-122"/>
                <a:cs typeface="Calibri" panose="020F0502020204030204" charset="0"/>
              </a:rPr>
              <a:t>2.3.2</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制作信息显示区制作信息显示区在程序的右边栏中，其包含了液位检测图、功率检测图、当前做件速度、制作状态栏等信息。</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p>
            <a:pPr marL="228600" indent="-228600" algn="l" fontAlgn="auto">
              <a:lnSpc>
                <a:spcPct val="150000"/>
              </a:lnSpc>
            </a:pPr>
            <a:r>
              <a:rPr lang="zh-CN" altLang="en-US" sz="2000">
                <a:latin typeface="微软雅黑" panose="020B0503020204020204" pitchFamily="34" charset="-122"/>
                <a:ea typeface="微软雅黑" panose="020B0503020204020204" pitchFamily="34" charset="-122"/>
              </a:rPr>
              <a:t>a.液位检测图实时显示了最近检测15次内液位值的波动状况。</a:t>
            </a:r>
            <a:endParaRPr lang="zh-CN" altLang="en-US" sz="2000">
              <a:latin typeface="微软雅黑" panose="020B0503020204020204" pitchFamily="34" charset="-122"/>
              <a:ea typeface="微软雅黑" panose="020B0503020204020204" pitchFamily="34" charset="-122"/>
            </a:endParaRPr>
          </a:p>
          <a:p>
            <a:pPr marL="228600" indent="-228600" algn="l" fontAlgn="auto">
              <a:lnSpc>
                <a:spcPct val="150000"/>
              </a:lnSpc>
            </a:pPr>
            <a:r>
              <a:rPr lang="zh-CN" altLang="en-US" sz="2000">
                <a:latin typeface="微软雅黑" panose="020B0503020204020204" pitchFamily="34" charset="-122"/>
                <a:ea typeface="微软雅黑" panose="020B0503020204020204" pitchFamily="34" charset="-122"/>
              </a:rPr>
              <a:t>点击液位和功率显示区右上角的      图标，可设置曲线图上检测值的坐标范围，如下图所示。将液位波动曲线图的Y轴坐标范围设为40~60mm。</a:t>
            </a:r>
            <a:endParaRPr lang="zh-CN" altLang="en-US" sz="2000">
              <a:latin typeface="微软雅黑" panose="020B0503020204020204" pitchFamily="34" charset="-122"/>
              <a:ea typeface="微软雅黑" panose="020B0503020204020204" pitchFamily="34" charset="-122"/>
            </a:endParaRPr>
          </a:p>
          <a:p>
            <a:pPr marL="228600" indent="-228600" algn="l" fontAlgn="auto">
              <a:lnSpc>
                <a:spcPct val="150000"/>
              </a:lnSpc>
            </a:pPr>
            <a:endParaRPr lang="zh-CN" altLang="en-US" sz="2000">
              <a:latin typeface="微软雅黑" panose="020B0503020204020204" pitchFamily="34" charset="-122"/>
              <a:ea typeface="微软雅黑" panose="020B0503020204020204" pitchFamily="34" charset="-122"/>
            </a:endParaRPr>
          </a:p>
        </p:txBody>
      </p:sp>
      <p:pic>
        <p:nvPicPr>
          <p:cNvPr id="2" name="图片 8"/>
          <p:cNvPicPr>
            <a:picLocks noChangeAspect="1"/>
          </p:cNvPicPr>
          <p:nvPr/>
        </p:nvPicPr>
        <p:blipFill>
          <a:blip r:embed="rId1">
            <a:lum/>
          </a:blip>
          <a:stretch>
            <a:fillRect/>
          </a:stretch>
        </p:blipFill>
        <p:spPr>
          <a:xfrm>
            <a:off x="653415" y="3333750"/>
            <a:ext cx="4498340" cy="2225040"/>
          </a:xfrm>
          <a:prstGeom prst="rect">
            <a:avLst/>
          </a:prstGeom>
          <a:noFill/>
          <a:ln w="9525">
            <a:noFill/>
          </a:ln>
        </p:spPr>
      </p:pic>
      <p:pic>
        <p:nvPicPr>
          <p:cNvPr id="5" name="图片 4"/>
          <p:cNvPicPr>
            <a:picLocks noChangeAspect="1"/>
          </p:cNvPicPr>
          <p:nvPr/>
        </p:nvPicPr>
        <p:blipFill>
          <a:blip r:embed="rId2"/>
          <a:stretch>
            <a:fillRect/>
          </a:stretch>
        </p:blipFill>
        <p:spPr>
          <a:xfrm flipV="1">
            <a:off x="3979545" y="2261870"/>
            <a:ext cx="361950" cy="474345"/>
          </a:xfrm>
          <a:prstGeom prst="rect">
            <a:avLst/>
          </a:prstGeom>
        </p:spPr>
      </p:pic>
      <p:pic>
        <p:nvPicPr>
          <p:cNvPr id="3" name="图片 13"/>
          <p:cNvPicPr>
            <a:picLocks noChangeAspect="1"/>
          </p:cNvPicPr>
          <p:nvPr/>
        </p:nvPicPr>
        <p:blipFill>
          <a:blip r:embed="rId3">
            <a:lum/>
          </a:blip>
          <a:stretch>
            <a:fillRect/>
          </a:stretch>
        </p:blipFill>
        <p:spPr>
          <a:xfrm>
            <a:off x="5611495" y="3333750"/>
            <a:ext cx="5005705" cy="2223135"/>
          </a:xfrm>
          <a:prstGeom prst="rect">
            <a:avLst/>
          </a:prstGeom>
          <a:noFill/>
          <a:ln w="9525">
            <a:noFill/>
          </a:ln>
        </p:spPr>
      </p:pic>
      <p:pic>
        <p:nvPicPr>
          <p:cNvPr id="6" name="图片 5" descr="股份公司新LOGO"/>
          <p:cNvPicPr>
            <a:picLocks noChangeAspect="1"/>
          </p:cNvPicPr>
          <p:nvPr/>
        </p:nvPicPr>
        <p:blipFill>
          <a:blip r:embed="rId4"/>
          <a:stretch>
            <a:fillRect/>
          </a:stretch>
        </p:blipFill>
        <p:spPr>
          <a:xfrm rot="20580000">
            <a:off x="3236595" y="2782570"/>
            <a:ext cx="5718810" cy="12922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101" name="文本框 100"/>
          <p:cNvSpPr txBox="1"/>
          <p:nvPr/>
        </p:nvSpPr>
        <p:spPr>
          <a:xfrm>
            <a:off x="629920" y="334645"/>
            <a:ext cx="8264525" cy="3161030"/>
          </a:xfrm>
          <a:prstGeom prst="rect">
            <a:avLst/>
          </a:prstGeom>
          <a:noFill/>
          <a:ln w="9525">
            <a:noFill/>
          </a:ln>
        </p:spPr>
        <p:txBody>
          <a:bodyPr wrap="square">
            <a:spAutoFit/>
          </a:bodyPr>
          <a:p>
            <a:pPr marL="228600" indent="-228600" algn="l"/>
            <a:r>
              <a:rPr lang="en-US" altLang="zh-CN" sz="2000" b="0" u="none">
                <a:latin typeface="微软雅黑" panose="020B0503020204020204" pitchFamily="34" charset="-122"/>
                <a:ea typeface="微软雅黑" panose="020B0503020204020204" pitchFamily="34" charset="-122"/>
                <a:cs typeface="Calibri" panose="020F0502020204030204" charset="0"/>
              </a:rPr>
              <a:t>b.</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激光功率检测图实时显示了最近检测</a:t>
            </a:r>
            <a:r>
              <a:rPr lang="en-US" altLang="zh-CN" sz="2000" b="0" u="none">
                <a:latin typeface="微软雅黑" panose="020B0503020204020204" pitchFamily="34" charset="-122"/>
                <a:ea typeface="微软雅黑" panose="020B0503020204020204" pitchFamily="34" charset="-122"/>
                <a:cs typeface="Calibri" panose="020F0502020204030204" charset="0"/>
              </a:rPr>
              <a:t>15</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次内激光功率值的波动情况。</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endParaRPr lang="zh-CN" altLang="en-US" sz="2000">
              <a:latin typeface="微软雅黑" panose="020B0503020204020204" pitchFamily="34" charset="-122"/>
              <a:ea typeface="微软雅黑" panose="020B0503020204020204" pitchFamily="34" charset="-122"/>
            </a:endParaRPr>
          </a:p>
          <a:p>
            <a:pPr marL="228600" indent="-228600" algn="l"/>
            <a:r>
              <a:rPr lang="zh-CN" altLang="en-US" sz="2000">
                <a:latin typeface="微软雅黑" panose="020B0503020204020204" pitchFamily="34" charset="-122"/>
                <a:ea typeface="微软雅黑" panose="020B0503020204020204" pitchFamily="34" charset="-122"/>
              </a:rPr>
              <a:t>c.做件速度显示区显示了当前做件高度、零件总高度、支撑、轮廓、填充的扫描速度和扫描间距这些参数，显示数值的单位均为0.01mm。</a:t>
            </a:r>
            <a:endParaRPr lang="zh-CN" altLang="en-US" sz="2000">
              <a:latin typeface="微软雅黑" panose="020B0503020204020204" pitchFamily="34" charset="-122"/>
              <a:ea typeface="微软雅黑" panose="020B0503020204020204" pitchFamily="34" charset="-122"/>
            </a:endParaRPr>
          </a:p>
        </p:txBody>
      </p:sp>
      <p:pic>
        <p:nvPicPr>
          <p:cNvPr id="2" name="图片 9"/>
          <p:cNvPicPr>
            <a:picLocks noChangeAspect="1"/>
          </p:cNvPicPr>
          <p:nvPr/>
        </p:nvPicPr>
        <p:blipFill>
          <a:blip r:embed="rId1">
            <a:lum/>
          </a:blip>
          <a:stretch>
            <a:fillRect/>
          </a:stretch>
        </p:blipFill>
        <p:spPr>
          <a:xfrm>
            <a:off x="1226820" y="752475"/>
            <a:ext cx="3825240" cy="1765935"/>
          </a:xfrm>
          <a:prstGeom prst="rect">
            <a:avLst/>
          </a:prstGeom>
          <a:noFill/>
          <a:ln w="9525">
            <a:noFill/>
          </a:ln>
        </p:spPr>
      </p:pic>
      <p:pic>
        <p:nvPicPr>
          <p:cNvPr id="3" name="图片 33"/>
          <p:cNvPicPr>
            <a:picLocks noChangeAspect="1"/>
          </p:cNvPicPr>
          <p:nvPr/>
        </p:nvPicPr>
        <p:blipFill>
          <a:blip r:embed="rId2">
            <a:lum/>
          </a:blip>
          <a:stretch>
            <a:fillRect/>
          </a:stretch>
        </p:blipFill>
        <p:spPr>
          <a:xfrm>
            <a:off x="1226820" y="3680460"/>
            <a:ext cx="4903470" cy="2151380"/>
          </a:xfrm>
          <a:prstGeom prst="rect">
            <a:avLst/>
          </a:prstGeom>
          <a:noFill/>
          <a:ln w="9525">
            <a:noFill/>
          </a:ln>
        </p:spPr>
      </p:pic>
      <p:pic>
        <p:nvPicPr>
          <p:cNvPr id="5" name="图片 4" descr="股份公司新LOGO"/>
          <p:cNvPicPr>
            <a:picLocks noChangeAspect="1"/>
          </p:cNvPicPr>
          <p:nvPr/>
        </p:nvPicPr>
        <p:blipFill>
          <a:blip r:embed="rId3"/>
          <a:stretch>
            <a:fillRect/>
          </a:stretch>
        </p:blipFill>
        <p:spPr>
          <a:xfrm rot="20580000">
            <a:off x="3236595" y="2782570"/>
            <a:ext cx="5718810" cy="12922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101" name="文本框 100"/>
          <p:cNvSpPr txBox="1"/>
          <p:nvPr/>
        </p:nvSpPr>
        <p:spPr>
          <a:xfrm>
            <a:off x="294640" y="373380"/>
            <a:ext cx="10520045" cy="722630"/>
          </a:xfrm>
          <a:prstGeom prst="rect">
            <a:avLst/>
          </a:prstGeom>
          <a:noFill/>
          <a:ln w="9525">
            <a:noFill/>
          </a:ln>
        </p:spPr>
        <p:txBody>
          <a:bodyPr wrap="square">
            <a:spAutoFit/>
          </a:bodyPr>
          <a:p>
            <a:pPr marL="0" indent="0" algn="l"/>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d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操作状态栏显示了当前机器处理何种工作状态，当用户执行了液位调整，</a:t>
            </a:r>
            <a:r>
              <a:rPr lang="en-US" altLang="zh-CN" sz="2000" b="0" u="none">
                <a:latin typeface="微软雅黑" panose="020B0503020204020204" pitchFamily="34" charset="-122"/>
                <a:ea typeface="微软雅黑" panose="020B0503020204020204" pitchFamily="34" charset="-122"/>
                <a:cs typeface="Times New Roman" panose="02020603050405020304" pitchFamily="2" charset="0"/>
              </a:rPr>
              <a:t>z</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轴升降等相关操作时，均会在此区域显示所执行的工作命令状态。</a:t>
            </a:r>
            <a:endParaRPr lang="zh-CN" altLang="en-US" sz="20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73405" y="1325880"/>
            <a:ext cx="4399915" cy="1843405"/>
          </a:xfrm>
          <a:prstGeom prst="rect">
            <a:avLst/>
          </a:prstGeom>
        </p:spPr>
      </p:pic>
      <p:pic>
        <p:nvPicPr>
          <p:cNvPr id="6" name="图片 5"/>
          <p:cNvPicPr>
            <a:picLocks noChangeAspect="1"/>
          </p:cNvPicPr>
          <p:nvPr/>
        </p:nvPicPr>
        <p:blipFill>
          <a:blip r:embed="rId2"/>
          <a:stretch>
            <a:fillRect/>
          </a:stretch>
        </p:blipFill>
        <p:spPr>
          <a:xfrm>
            <a:off x="5546725" y="1325880"/>
            <a:ext cx="4500880" cy="1843405"/>
          </a:xfrm>
          <a:prstGeom prst="rect">
            <a:avLst/>
          </a:prstGeom>
        </p:spPr>
      </p:pic>
      <p:graphicFrame>
        <p:nvGraphicFramePr>
          <p:cNvPr id="7" name="表格 6"/>
          <p:cNvGraphicFramePr/>
          <p:nvPr>
            <p:custDataLst>
              <p:tags r:id="rId3"/>
            </p:custDataLst>
          </p:nvPr>
        </p:nvGraphicFramePr>
        <p:xfrm>
          <a:off x="573405" y="3311525"/>
          <a:ext cx="8402320" cy="2909570"/>
        </p:xfrm>
        <a:graphic>
          <a:graphicData uri="http://schemas.openxmlformats.org/drawingml/2006/table">
            <a:tbl>
              <a:tblPr firstRow="1" bandRow="1">
                <a:tableStyleId>{5C22544A-7EE6-4342-B048-85BDC9FD1C3A}</a:tableStyleId>
              </a:tblPr>
              <a:tblGrid>
                <a:gridCol w="1171575"/>
                <a:gridCol w="7230745"/>
              </a:tblGrid>
              <a:tr h="62103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a:buNone/>
                      </a:pPr>
                      <a:r>
                        <a:rPr lang="zh-CN" altLang="en-US" sz="2000" b="0">
                          <a:latin typeface="微软雅黑" panose="020B0503020204020204" pitchFamily="34" charset="-122"/>
                          <a:ea typeface="微软雅黑" panose="020B0503020204020204" pitchFamily="34" charset="-122"/>
                        </a:rPr>
                        <a:t>显示</a:t>
                      </a:r>
                      <a:r>
                        <a:rPr lang="zh-CN" altLang="en-US" sz="2000" b="0">
                          <a:solidFill>
                            <a:schemeClr val="tx1">
                              <a:lumMod val="85000"/>
                              <a:lumOff val="15000"/>
                            </a:schemeClr>
                          </a:solidFill>
                          <a:latin typeface="微软雅黑" panose="020B0503020204020204" pitchFamily="34" charset="-122"/>
                          <a:ea typeface="微软雅黑" panose="020B0503020204020204" pitchFamily="34" charset="-122"/>
                        </a:rPr>
                        <a:t>所有操作日志</a:t>
                      </a:r>
                      <a:endParaRPr lang="zh-CN" altLang="en-US" sz="2000" b="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71247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a:buNone/>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显示所有警告信息。</a:t>
                      </a:r>
                      <a:endParaRPr lang="zh-CN" altLang="en-US" sz="2000" b="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75184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a:buNone/>
                      </a:pPr>
                      <a:r>
                        <a:rPr lang="zh-CN" altLang="en-US" sz="2000" b="0">
                          <a:latin typeface="微软雅黑" panose="020B0503020204020204" pitchFamily="34" charset="-122"/>
                          <a:ea typeface="微软雅黑" panose="020B0503020204020204" pitchFamily="34" charset="-122"/>
                        </a:rPr>
                        <a:t>清除所有当前显示信息。（报警时，信息显示区闪烁且无法进行制作。需双击确认取消后方可制作。）</a:t>
                      </a:r>
                      <a:endParaRPr lang="zh-CN" altLang="en-US" sz="2000" b="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824230">
                <a:tc>
                  <a:txBody>
                    <a:bodyPr/>
                    <a:p>
                      <a:pPr>
                        <a:buNone/>
                      </a:pPr>
                      <a:endParaRPr lang="zh-CN" altLang="en-US"/>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a:buNone/>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当前未确认的警告信息数量。</a:t>
                      </a:r>
                      <a:endParaRPr lang="zh-CN" altLang="en-US" sz="2000" b="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pic>
        <p:nvPicPr>
          <p:cNvPr id="8" name="图片 7"/>
          <p:cNvPicPr>
            <a:picLocks noChangeAspect="1"/>
          </p:cNvPicPr>
          <p:nvPr/>
        </p:nvPicPr>
        <p:blipFill>
          <a:blip r:embed="rId4"/>
          <a:stretch>
            <a:fillRect/>
          </a:stretch>
        </p:blipFill>
        <p:spPr>
          <a:xfrm>
            <a:off x="907415" y="3311525"/>
            <a:ext cx="628650" cy="581025"/>
          </a:xfrm>
          <a:prstGeom prst="rect">
            <a:avLst/>
          </a:prstGeom>
        </p:spPr>
      </p:pic>
      <p:pic>
        <p:nvPicPr>
          <p:cNvPr id="9" name="图片 8"/>
          <p:cNvPicPr>
            <a:picLocks noChangeAspect="1"/>
          </p:cNvPicPr>
          <p:nvPr/>
        </p:nvPicPr>
        <p:blipFill>
          <a:blip r:embed="rId5"/>
          <a:stretch>
            <a:fillRect/>
          </a:stretch>
        </p:blipFill>
        <p:spPr>
          <a:xfrm>
            <a:off x="907415" y="4022090"/>
            <a:ext cx="628650" cy="561975"/>
          </a:xfrm>
          <a:prstGeom prst="rect">
            <a:avLst/>
          </a:prstGeom>
        </p:spPr>
      </p:pic>
      <p:pic>
        <p:nvPicPr>
          <p:cNvPr id="10" name="图片 9"/>
          <p:cNvPicPr>
            <a:picLocks noChangeAspect="1"/>
          </p:cNvPicPr>
          <p:nvPr/>
        </p:nvPicPr>
        <p:blipFill>
          <a:blip r:embed="rId6"/>
          <a:stretch>
            <a:fillRect/>
          </a:stretch>
        </p:blipFill>
        <p:spPr>
          <a:xfrm>
            <a:off x="888365" y="4728845"/>
            <a:ext cx="647700" cy="533400"/>
          </a:xfrm>
          <a:prstGeom prst="rect">
            <a:avLst/>
          </a:prstGeom>
        </p:spPr>
      </p:pic>
      <p:pic>
        <p:nvPicPr>
          <p:cNvPr id="11" name="图片 10"/>
          <p:cNvPicPr>
            <a:picLocks noChangeAspect="1"/>
          </p:cNvPicPr>
          <p:nvPr/>
        </p:nvPicPr>
        <p:blipFill>
          <a:blip r:embed="rId7"/>
          <a:stretch>
            <a:fillRect/>
          </a:stretch>
        </p:blipFill>
        <p:spPr>
          <a:xfrm>
            <a:off x="907415" y="5551170"/>
            <a:ext cx="533400" cy="400050"/>
          </a:xfrm>
          <a:prstGeom prst="rect">
            <a:avLst/>
          </a:prstGeom>
        </p:spPr>
      </p:pic>
      <p:pic>
        <p:nvPicPr>
          <p:cNvPr id="2" name="图片 1" descr="股份公司新LOGO"/>
          <p:cNvPicPr>
            <a:picLocks noChangeAspect="1"/>
          </p:cNvPicPr>
          <p:nvPr/>
        </p:nvPicPr>
        <p:blipFill>
          <a:blip r:embed="rId8"/>
          <a:stretch>
            <a:fillRect/>
          </a:stretch>
        </p:blipFill>
        <p:spPr>
          <a:xfrm rot="20580000">
            <a:off x="3155315" y="2782570"/>
            <a:ext cx="5718810" cy="129222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558165" y="106680"/>
            <a:ext cx="8240395" cy="1737360"/>
          </a:xfrm>
          <a:prstGeom prst="rect">
            <a:avLst/>
          </a:prstGeom>
          <a:noFill/>
        </p:spPr>
        <p:txBody>
          <a:bodyPr wrap="square" rtlCol="0" anchor="t">
            <a:spAutoFit/>
          </a:bodyPr>
          <a:p>
            <a:pPr fontAlgn="auto">
              <a:lnSpc>
                <a:spcPct val="150000"/>
              </a:lnSpc>
            </a:pPr>
            <a:r>
              <a:rPr lang="en-US" altLang="zh-CN" sz="2400">
                <a:latin typeface="微软雅黑" panose="020B0503020204020204" pitchFamily="34" charset="-122"/>
                <a:ea typeface="微软雅黑" panose="020B0503020204020204" pitchFamily="34" charset="-122"/>
              </a:rPr>
              <a:t>2.4   </a:t>
            </a:r>
            <a:r>
              <a:rPr lang="zh-CN" altLang="en-US" sz="2400">
                <a:latin typeface="微软雅黑" panose="020B0503020204020204" pitchFamily="34" charset="-122"/>
                <a:ea typeface="微软雅黑" panose="020B0503020204020204" pitchFamily="34" charset="-122"/>
              </a:rPr>
              <a:t>进入二级功能页面</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400">
                <a:latin typeface="微软雅黑" panose="020B0503020204020204" pitchFamily="34" charset="-122"/>
                <a:ea typeface="微软雅黑" panose="020B0503020204020204" pitchFamily="34" charset="-122"/>
              </a:rPr>
              <a:t>  二级功能页面包括硬件控制、参数设置等页面。</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400">
                <a:latin typeface="微软雅黑" panose="020B0503020204020204" pitchFamily="34" charset="-122"/>
                <a:ea typeface="微软雅黑" panose="020B0503020204020204" pitchFamily="34" charset="-122"/>
              </a:rPr>
              <a:t>    双击或下拉         进入二级功能页面</a:t>
            </a:r>
            <a:endParaRPr lang="zh-CN" altLang="en-US" sz="24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2646045" y="1367155"/>
            <a:ext cx="590550" cy="381000"/>
          </a:xfrm>
          <a:prstGeom prst="rect">
            <a:avLst/>
          </a:prstGeom>
        </p:spPr>
      </p:pic>
      <p:pic>
        <p:nvPicPr>
          <p:cNvPr id="7" name="图片 6"/>
          <p:cNvPicPr>
            <a:picLocks noChangeAspect="1"/>
          </p:cNvPicPr>
          <p:nvPr/>
        </p:nvPicPr>
        <p:blipFill>
          <a:blip r:embed="rId2"/>
          <a:stretch>
            <a:fillRect/>
          </a:stretch>
        </p:blipFill>
        <p:spPr>
          <a:xfrm>
            <a:off x="5974080" y="1275715"/>
            <a:ext cx="5691505" cy="838200"/>
          </a:xfrm>
          <a:prstGeom prst="rect">
            <a:avLst/>
          </a:prstGeom>
        </p:spPr>
      </p:pic>
      <p:pic>
        <p:nvPicPr>
          <p:cNvPr id="8" name="图片 7"/>
          <p:cNvPicPr>
            <a:picLocks noChangeAspect="1"/>
          </p:cNvPicPr>
          <p:nvPr/>
        </p:nvPicPr>
        <p:blipFill>
          <a:blip r:embed="rId3"/>
          <a:stretch>
            <a:fillRect/>
          </a:stretch>
        </p:blipFill>
        <p:spPr>
          <a:xfrm>
            <a:off x="5973445" y="2235835"/>
            <a:ext cx="5692140" cy="4074795"/>
          </a:xfrm>
          <a:prstGeom prst="rect">
            <a:avLst/>
          </a:prstGeom>
        </p:spPr>
      </p:pic>
      <p:graphicFrame>
        <p:nvGraphicFramePr>
          <p:cNvPr id="10" name="表格 9"/>
          <p:cNvGraphicFramePr/>
          <p:nvPr/>
        </p:nvGraphicFramePr>
        <p:xfrm>
          <a:off x="558165" y="1950720"/>
          <a:ext cx="4770120" cy="4187190"/>
        </p:xfrm>
        <a:graphic>
          <a:graphicData uri="http://schemas.openxmlformats.org/drawingml/2006/table">
            <a:tbl>
              <a:tblPr firstRow="1" bandRow="1">
                <a:tableStyleId>{5C22544A-7EE6-4342-B048-85BDC9FD1C3A}</a:tableStyleId>
              </a:tblPr>
              <a:tblGrid>
                <a:gridCol w="1704975"/>
                <a:gridCol w="3065145"/>
              </a:tblGrid>
              <a:tr h="664210">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选项</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说明</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49605">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进入硬件控制页面。</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78510">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进入参数控制页面。</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48970">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进行系统参数控制页面。(专家模式)</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49605">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进行权限切换。</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48970">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退出二级功能页面，进入主页面。</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11" name="图片 10"/>
          <p:cNvPicPr>
            <a:picLocks noChangeAspect="1"/>
          </p:cNvPicPr>
          <p:nvPr/>
        </p:nvPicPr>
        <p:blipFill>
          <a:blip r:embed="rId4"/>
          <a:stretch>
            <a:fillRect/>
          </a:stretch>
        </p:blipFill>
        <p:spPr>
          <a:xfrm>
            <a:off x="1127760" y="2654300"/>
            <a:ext cx="609600" cy="542925"/>
          </a:xfrm>
          <a:prstGeom prst="rect">
            <a:avLst/>
          </a:prstGeom>
        </p:spPr>
      </p:pic>
      <p:pic>
        <p:nvPicPr>
          <p:cNvPr id="12" name="图片 11"/>
          <p:cNvPicPr>
            <a:picLocks noChangeAspect="1"/>
          </p:cNvPicPr>
          <p:nvPr/>
        </p:nvPicPr>
        <p:blipFill>
          <a:blip r:embed="rId5"/>
          <a:stretch>
            <a:fillRect/>
          </a:stretch>
        </p:blipFill>
        <p:spPr>
          <a:xfrm>
            <a:off x="1184910" y="3401060"/>
            <a:ext cx="552450" cy="542925"/>
          </a:xfrm>
          <a:prstGeom prst="rect">
            <a:avLst/>
          </a:prstGeom>
        </p:spPr>
      </p:pic>
      <p:pic>
        <p:nvPicPr>
          <p:cNvPr id="13" name="图片 12"/>
          <p:cNvPicPr>
            <a:picLocks noChangeAspect="1"/>
          </p:cNvPicPr>
          <p:nvPr/>
        </p:nvPicPr>
        <p:blipFill>
          <a:blip r:embed="rId6"/>
          <a:stretch>
            <a:fillRect/>
          </a:stretch>
        </p:blipFill>
        <p:spPr>
          <a:xfrm>
            <a:off x="1170940" y="4147820"/>
            <a:ext cx="581025" cy="542925"/>
          </a:xfrm>
          <a:prstGeom prst="rect">
            <a:avLst/>
          </a:prstGeom>
        </p:spPr>
      </p:pic>
      <p:pic>
        <p:nvPicPr>
          <p:cNvPr id="14" name="图片 13"/>
          <p:cNvPicPr>
            <a:picLocks noChangeAspect="1"/>
          </p:cNvPicPr>
          <p:nvPr/>
        </p:nvPicPr>
        <p:blipFill>
          <a:blip r:embed="rId7"/>
          <a:stretch>
            <a:fillRect/>
          </a:stretch>
        </p:blipFill>
        <p:spPr>
          <a:xfrm>
            <a:off x="1218565" y="4833620"/>
            <a:ext cx="533400" cy="542925"/>
          </a:xfrm>
          <a:prstGeom prst="rect">
            <a:avLst/>
          </a:prstGeom>
        </p:spPr>
      </p:pic>
      <p:pic>
        <p:nvPicPr>
          <p:cNvPr id="15" name="图片 14"/>
          <p:cNvPicPr>
            <a:picLocks noChangeAspect="1"/>
          </p:cNvPicPr>
          <p:nvPr/>
        </p:nvPicPr>
        <p:blipFill>
          <a:blip r:embed="rId8"/>
          <a:stretch>
            <a:fillRect/>
          </a:stretch>
        </p:blipFill>
        <p:spPr>
          <a:xfrm>
            <a:off x="1127760" y="5488940"/>
            <a:ext cx="591185" cy="648335"/>
          </a:xfrm>
          <a:prstGeom prst="rect">
            <a:avLst/>
          </a:prstGeom>
        </p:spPr>
      </p:pic>
      <p:pic>
        <p:nvPicPr>
          <p:cNvPr id="2" name="图片 1" descr="股份公司新LOGO"/>
          <p:cNvPicPr>
            <a:picLocks noChangeAspect="1"/>
          </p:cNvPicPr>
          <p:nvPr/>
        </p:nvPicPr>
        <p:blipFill>
          <a:blip r:embed="rId9"/>
          <a:stretch>
            <a:fillRect/>
          </a:stretch>
        </p:blipFill>
        <p:spPr>
          <a:xfrm rot="20580000">
            <a:off x="3236595" y="2782570"/>
            <a:ext cx="5718810" cy="12922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7" name="文本框 6"/>
          <p:cNvSpPr txBox="1"/>
          <p:nvPr/>
        </p:nvSpPr>
        <p:spPr>
          <a:xfrm>
            <a:off x="1779905" y="358140"/>
            <a:ext cx="9951720" cy="6587490"/>
          </a:xfrm>
          <a:prstGeom prst="rect">
            <a:avLst/>
          </a:prstGeom>
          <a:noFill/>
        </p:spPr>
        <p:txBody>
          <a:bodyPr wrap="square" rtlCol="0">
            <a:spAutoFit/>
          </a:bodyPr>
          <a:p>
            <a:r>
              <a:rPr lang="en-US" altLang="zh-CN"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目录</a:t>
            </a:r>
            <a:endParaRPr lang="zh-CN" altLang="en-US" sz="3200">
              <a:latin typeface="微软雅黑" panose="020B0503020204020204" pitchFamily="34" charset="-122"/>
              <a:ea typeface="微软雅黑" panose="020B0503020204020204" pitchFamily="34" charset="-122"/>
            </a:endParaRPr>
          </a:p>
          <a:p>
            <a:endParaRPr lang="zh-CN" altLang="en-US" sz="3200">
              <a:latin typeface="微软雅黑" panose="020B0503020204020204" pitchFamily="34" charset="-122"/>
              <a:ea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rPr>
              <a:t>1.RSCON  V 5</a:t>
            </a:r>
            <a:r>
              <a:rPr lang="zh-CN" altLang="en-US" sz="2400">
                <a:latin typeface="微软雅黑" panose="020B0503020204020204" pitchFamily="34" charset="-122"/>
                <a:ea typeface="微软雅黑" panose="020B0503020204020204" pitchFamily="34" charset="-122"/>
              </a:rPr>
              <a:t>软件的介绍</a:t>
            </a:r>
            <a:endParaRPr lang="zh-CN" altLang="en-US" sz="2400">
              <a:latin typeface="微软雅黑" panose="020B0503020204020204" pitchFamily="34" charset="-122"/>
              <a:ea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rPr>
              <a:t>2.RSCON  V5</a:t>
            </a:r>
            <a:r>
              <a:rPr lang="zh-CN" altLang="en-US" sz="2400">
                <a:latin typeface="微软雅黑" panose="020B0503020204020204" pitchFamily="34" charset="-122"/>
                <a:ea typeface="微软雅黑" panose="020B0503020204020204" pitchFamily="34" charset="-122"/>
              </a:rPr>
              <a:t>软件界面及参数的介绍</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2.1</a:t>
            </a:r>
            <a:r>
              <a:rPr lang="zh-CN" altLang="en-US" sz="2000">
                <a:latin typeface="微软雅黑" panose="020B0503020204020204" pitchFamily="34" charset="-122"/>
                <a:ea typeface="微软雅黑" panose="020B0503020204020204" pitchFamily="34" charset="-122"/>
              </a:rPr>
              <a:t>主界面； </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    2.2</a:t>
            </a:r>
            <a:r>
              <a:rPr lang="zh-CN" altLang="en-US" sz="2000">
                <a:latin typeface="微软雅黑" panose="020B0503020204020204" pitchFamily="34" charset="-122"/>
                <a:ea typeface="微软雅黑" panose="020B0503020204020204" pitchFamily="34" charset="-122"/>
              </a:rPr>
              <a:t>控制页面；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    2.3</a:t>
            </a:r>
            <a:r>
              <a:rPr lang="zh-CN" altLang="en-US" sz="2000">
                <a:latin typeface="微软雅黑" panose="020B0503020204020204" pitchFamily="34" charset="-122"/>
                <a:ea typeface="微软雅黑" panose="020B0503020204020204" pitchFamily="34" charset="-122"/>
              </a:rPr>
              <a:t>参数页面；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    2.4</a:t>
            </a:r>
            <a:r>
              <a:rPr lang="zh-CN" altLang="en-US" sz="2000">
                <a:latin typeface="微软雅黑" panose="020B0503020204020204" pitchFamily="34" charset="-122"/>
                <a:ea typeface="微软雅黑" panose="020B0503020204020204" pitchFamily="34" charset="-122"/>
              </a:rPr>
              <a:t>辅助界面；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400">
                <a:latin typeface="微软雅黑" panose="020B0503020204020204" pitchFamily="34" charset="-122"/>
                <a:ea typeface="微软雅黑" panose="020B0503020204020204" pitchFamily="34" charset="-122"/>
              </a:rPr>
              <a:t>3. RSCON V5 </a:t>
            </a:r>
            <a:r>
              <a:rPr lang="zh-CN" altLang="en-US" sz="2400">
                <a:latin typeface="微软雅黑" panose="020B0503020204020204" pitchFamily="34" charset="-122"/>
                <a:ea typeface="微软雅黑" panose="020B0503020204020204" pitchFamily="34" charset="-122"/>
              </a:rPr>
              <a:t>软件的操作</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3.1  RSCON V5</a:t>
            </a:r>
            <a:r>
              <a:rPr lang="zh-CN" altLang="en-US" sz="2000">
                <a:latin typeface="微软雅黑" panose="020B0503020204020204" pitchFamily="34" charset="-122"/>
                <a:ea typeface="微软雅黑" panose="020B0503020204020204" pitchFamily="34" charset="-122"/>
              </a:rPr>
              <a:t>上机的基本步骤；</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3.2  RSCON V5 </a:t>
            </a:r>
            <a:r>
              <a:rPr lang="zh-CN" altLang="en-US" sz="2000">
                <a:latin typeface="微软雅黑" panose="020B0503020204020204" pitchFamily="34" charset="-122"/>
                <a:ea typeface="微软雅黑" panose="020B0503020204020204" pitchFamily="34" charset="-122"/>
              </a:rPr>
              <a:t>停电继续制作步骤；</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3.3  </a:t>
            </a:r>
            <a:r>
              <a:rPr lang="zh-CN" altLang="en-US" sz="2000">
                <a:latin typeface="微软雅黑" panose="020B0503020204020204" pitchFamily="34" charset="-122"/>
                <a:ea typeface="微软雅黑" panose="020B0503020204020204" pitchFamily="34" charset="-122"/>
              </a:rPr>
              <a:t>添加树脂的步骤；</a:t>
            </a:r>
            <a:endParaRPr lang="zh-CN" altLang="en-US" sz="2000">
              <a:latin typeface="微软雅黑" panose="020B0503020204020204" pitchFamily="34" charset="-122"/>
              <a:ea typeface="微软雅黑" panose="020B0503020204020204" pitchFamily="34" charset="-122"/>
            </a:endParaRPr>
          </a:p>
          <a:p>
            <a:pPr fontAlgn="auto">
              <a:lnSpc>
                <a:spcPct val="150000"/>
              </a:lnSpc>
            </a:pPr>
            <a:endParaRPr lang="zh-CN" altLang="en-US" sz="2000">
              <a:latin typeface="微软雅黑" panose="020B0503020204020204" pitchFamily="34" charset="-122"/>
              <a:ea typeface="微软雅黑" panose="020B0503020204020204" pitchFamily="34" charset="-122"/>
            </a:endParaRPr>
          </a:p>
          <a:p>
            <a:pPr fontAlgn="auto">
              <a:lnSpc>
                <a:spcPct val="150000"/>
              </a:lnSpc>
            </a:pPr>
            <a:endParaRPr lang="zh-CN" altLang="en-US" sz="2000">
              <a:latin typeface="微软雅黑" panose="020B0503020204020204" pitchFamily="34" charset="-122"/>
              <a:ea typeface="微软雅黑" panose="020B0503020204020204" pitchFamily="34" charset="-122"/>
            </a:endParaRPr>
          </a:p>
        </p:txBody>
      </p:sp>
      <p:pic>
        <p:nvPicPr>
          <p:cNvPr id="2" name="图片 1" descr="股份公司新LOGO"/>
          <p:cNvPicPr>
            <a:picLocks noChangeAspect="1"/>
          </p:cNvPicPr>
          <p:nvPr/>
        </p:nvPicPr>
        <p:blipFill>
          <a:blip r:embed="rId1"/>
          <a:stretch>
            <a:fillRect/>
          </a:stretch>
        </p:blipFill>
        <p:spPr>
          <a:xfrm rot="20580000">
            <a:off x="3155315" y="2782570"/>
            <a:ext cx="5718810" cy="129222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9400" y="204728"/>
            <a:ext cx="10753200" cy="742783"/>
          </a:xfrm>
        </p:spPr>
        <p:txBody>
          <a:bodyPr/>
          <a:p>
            <a:r>
              <a:rPr lang="en-US" altLang="zh-CN"/>
              <a:t>2.4.1   </a:t>
            </a:r>
            <a:r>
              <a:rPr lang="zh-CN" altLang="en-US"/>
              <a:t>硬件控制</a:t>
            </a: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6" name="图片 5"/>
          <p:cNvPicPr/>
          <p:nvPr/>
        </p:nvPicPr>
        <p:blipFill>
          <a:blip r:embed="rId1"/>
          <a:stretch>
            <a:fillRect/>
          </a:stretch>
        </p:blipFill>
        <p:spPr>
          <a:xfrm>
            <a:off x="7373620" y="461645"/>
            <a:ext cx="1209675" cy="228600"/>
          </a:xfrm>
          <a:prstGeom prst="rect">
            <a:avLst/>
          </a:prstGeom>
          <a:solidFill>
            <a:srgbClr val="FFFFFF"/>
          </a:solidFill>
          <a:ln w="9525" cap="flat" cmpd="sng">
            <a:solidFill>
              <a:srgbClr val="000000"/>
            </a:solidFill>
            <a:prstDash val="solid"/>
            <a:headEnd type="none" w="med" len="med"/>
            <a:tailEnd type="none" w="med" len="med"/>
          </a:ln>
        </p:spPr>
      </p:pic>
      <p:pic>
        <p:nvPicPr>
          <p:cNvPr id="7" name="图片 6"/>
          <p:cNvPicPr/>
          <p:nvPr/>
        </p:nvPicPr>
        <p:blipFill>
          <a:blip r:embed="rId2"/>
          <a:stretch>
            <a:fillRect/>
          </a:stretch>
        </p:blipFill>
        <p:spPr>
          <a:xfrm>
            <a:off x="5746115" y="2562225"/>
            <a:ext cx="133350" cy="133350"/>
          </a:xfrm>
          <a:prstGeom prst="rect">
            <a:avLst/>
          </a:prstGeom>
          <a:solidFill>
            <a:srgbClr val="FFFFFF"/>
          </a:solidFill>
          <a:ln w="9525" cap="flat" cmpd="sng">
            <a:solidFill>
              <a:srgbClr val="000000"/>
            </a:solidFill>
            <a:prstDash val="solid"/>
            <a:headEnd type="none" w="med" len="med"/>
            <a:tailEnd type="none" w="med" len="med"/>
          </a:ln>
        </p:spPr>
      </p:pic>
      <p:pic>
        <p:nvPicPr>
          <p:cNvPr id="9" name="图片 8"/>
          <p:cNvPicPr/>
          <p:nvPr/>
        </p:nvPicPr>
        <p:blipFill>
          <a:blip r:embed="rId2"/>
          <a:stretch>
            <a:fillRect/>
          </a:stretch>
        </p:blipFill>
        <p:spPr>
          <a:xfrm>
            <a:off x="5746115" y="2562225"/>
            <a:ext cx="133350" cy="133350"/>
          </a:xfrm>
          <a:prstGeom prst="rect">
            <a:avLst/>
          </a:prstGeom>
          <a:solidFill>
            <a:srgbClr val="FFFFFF"/>
          </a:solidFill>
          <a:ln w="9525" cap="flat" cmpd="sng">
            <a:solidFill>
              <a:srgbClr val="000000"/>
            </a:solidFill>
            <a:prstDash val="solid"/>
            <a:headEnd type="none" w="med" len="med"/>
            <a:tailEnd type="none" w="med" len="med"/>
          </a:ln>
        </p:spPr>
      </p:pic>
      <p:pic>
        <p:nvPicPr>
          <p:cNvPr id="11" name="图片 10"/>
          <p:cNvPicPr/>
          <p:nvPr/>
        </p:nvPicPr>
        <p:blipFill>
          <a:blip r:embed="rId2"/>
          <a:stretch>
            <a:fillRect/>
          </a:stretch>
        </p:blipFill>
        <p:spPr>
          <a:xfrm>
            <a:off x="5746115" y="2562225"/>
            <a:ext cx="133350" cy="133350"/>
          </a:xfrm>
          <a:prstGeom prst="rect">
            <a:avLst/>
          </a:prstGeom>
          <a:solidFill>
            <a:srgbClr val="FFFFFF"/>
          </a:solidFill>
          <a:ln w="9525" cap="flat" cmpd="sng">
            <a:solidFill>
              <a:srgbClr val="000000"/>
            </a:solidFill>
            <a:prstDash val="solid"/>
            <a:headEnd type="none" w="med" len="med"/>
            <a:tailEnd type="none" w="med" len="med"/>
          </a:ln>
        </p:spPr>
      </p:pic>
      <p:graphicFrame>
        <p:nvGraphicFramePr>
          <p:cNvPr id="16" name="表格 15"/>
          <p:cNvGraphicFramePr/>
          <p:nvPr/>
        </p:nvGraphicFramePr>
        <p:xfrm>
          <a:off x="5746115" y="106680"/>
          <a:ext cx="6292215" cy="6118860"/>
        </p:xfrm>
        <a:graphic>
          <a:graphicData uri="http://schemas.openxmlformats.org/drawingml/2006/table">
            <a:tbl>
              <a:tblPr firstRow="1" bandRow="1">
                <a:tableStyleId>{5C22544A-7EE6-4342-B048-85BDC9FD1C3A}</a:tableStyleId>
              </a:tblPr>
              <a:tblGrid>
                <a:gridCol w="1548765"/>
                <a:gridCol w="2127885"/>
                <a:gridCol w="2615565"/>
              </a:tblGrid>
              <a:tr h="692150">
                <a:tc>
                  <a:txBody>
                    <a:bodyPr/>
                    <a:p>
                      <a:pPr marL="0" indent="0" algn="l" fontAlgn="auto">
                        <a:lnSpc>
                          <a:spcPct val="150000"/>
                        </a:lnSpc>
                        <a:buNone/>
                      </a:pPr>
                      <a:r>
                        <a:rPr lang="zh-CN" altLang="en-US" sz="2000" b="0" u="none">
                          <a:solidFill>
                            <a:schemeClr val="tx1"/>
                          </a:solidFill>
                          <a:latin typeface="微软雅黑" panose="020B0503020204020204" pitchFamily="34" charset="-122"/>
                          <a:ea typeface="微软雅黑" panose="020B0503020204020204" pitchFamily="34" charset="-122"/>
                          <a:cs typeface="宋体" panose="02010600030101010101" pitchFamily="2" charset="-122"/>
                        </a:rPr>
                        <a:t>刮刀控制控制</a:t>
                      </a:r>
                      <a:endParaRPr lang="zh-CN" altLang="en-US" sz="2000" b="0" u="none">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输入刮刀的移动距离，</a:t>
                      </a: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 值为绝对坐标。</a:t>
                      </a: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     刮刀回零输入</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6835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z轴控制</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a:latin typeface="微软雅黑" panose="020B0503020204020204" pitchFamily="34" charset="-122"/>
                          <a:ea typeface="微软雅黑" panose="020B0503020204020204" pitchFamily="34" charset="-122"/>
                        </a:rPr>
                        <a:t>输入z轴的移动距离，</a:t>
                      </a:r>
                      <a:endParaRPr lang="zh-CN" altLang="en-US" sz="2000">
                        <a:latin typeface="微软雅黑" panose="020B0503020204020204" pitchFamily="34" charset="-122"/>
                        <a:ea typeface="微软雅黑" panose="020B0503020204020204" pitchFamily="34" charset="-122"/>
                      </a:endParaRPr>
                    </a:p>
                    <a:p>
                      <a:pPr>
                        <a:buNone/>
                      </a:pPr>
                      <a:r>
                        <a:rPr lang="zh-CN" altLang="en-US" sz="2000">
                          <a:latin typeface="微软雅黑" panose="020B0503020204020204" pitchFamily="34" charset="-122"/>
                          <a:ea typeface="微软雅黑" panose="020B0503020204020204" pitchFamily="34" charset="-122"/>
                        </a:rPr>
                        <a:t>正值下降，负值上升。</a:t>
                      </a:r>
                      <a:endParaRPr lang="zh-CN" altLang="en-US" sz="2000">
                        <a:latin typeface="微软雅黑" panose="020B0503020204020204" pitchFamily="34" charset="-122"/>
                        <a:ea typeface="微软雅黑" panose="020B0503020204020204" pitchFamily="34" charset="-122"/>
                      </a:endParaRPr>
                    </a:p>
                    <a:p>
                      <a:pPr>
                        <a:buNone/>
                      </a:pPr>
                      <a:r>
                        <a:rPr lang="zh-CN" altLang="en-US" sz="2000">
                          <a:latin typeface="微软雅黑" panose="020B0503020204020204" pitchFamily="34" charset="-122"/>
                          <a:ea typeface="微软雅黑" panose="020B0503020204020204" pitchFamily="34" charset="-122"/>
                        </a:rPr>
                        <a:t>    z轴回零</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7691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液位控制</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输入液位的移动距离，</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p>
                      <a:pPr marL="0" indent="0" algn="l">
                        <a:buNone/>
                      </a:pPr>
                      <a:r>
                        <a:rPr lang="zh-CN" altLang="en-US" sz="2000">
                          <a:latin typeface="微软雅黑" panose="020B0503020204020204" pitchFamily="34" charset="-122"/>
                          <a:ea typeface="微软雅黑" panose="020B0503020204020204" pitchFamily="34" charset="-122"/>
                          <a:sym typeface="+mn-ea"/>
                        </a:rPr>
                        <a:t>正值下降，负值上升。</a:t>
                      </a:r>
                      <a:endParaRPr lang="zh-CN" altLang="en-US" sz="2000">
                        <a:latin typeface="微软雅黑" panose="020B0503020204020204" pitchFamily="34" charset="-122"/>
                        <a:ea typeface="微软雅黑" panose="020B0503020204020204" pitchFamily="34" charset="-122"/>
                        <a:sym typeface="+mn-ea"/>
                      </a:endParaRPr>
                    </a:p>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     液位回零</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0739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激光通断</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a:latin typeface="微软雅黑" panose="020B0503020204020204" pitchFamily="34" charset="-122"/>
                          <a:ea typeface="微软雅黑" panose="020B0503020204020204" pitchFamily="34" charset="-122"/>
                        </a:rPr>
                        <a:t>激光通断开光</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9215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真空泵通断</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a:latin typeface="微软雅黑" panose="020B0503020204020204" pitchFamily="34" charset="-122"/>
                          <a:ea typeface="微软雅黑" panose="020B0503020204020204" pitchFamily="34" charset="-122"/>
                        </a:rPr>
                        <a:t>真空泵开关</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0071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故障清除</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清除驱动器故障；</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立即停止机械运动。</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4831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环境</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2000">
                          <a:latin typeface="微软雅黑" panose="020B0503020204020204" pitchFamily="34" charset="-122"/>
                          <a:ea typeface="微软雅黑" panose="020B0503020204020204" pitchFamily="34" charset="-122"/>
                        </a:rPr>
                        <a:t>显示当前环境温度和空气湿度</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94030">
                <a:tc>
                  <a:txBody>
                    <a:bodyPr/>
                    <a:p>
                      <a:pPr fontAlgn="auto">
                        <a:lnSpc>
                          <a:spcPct val="150000"/>
                        </a:lnSpc>
                        <a:buNone/>
                      </a:pPr>
                      <a:r>
                        <a:rPr lang="zh-CN" altLang="en-US" sz="2000">
                          <a:latin typeface="微软雅黑" panose="020B0503020204020204" pitchFamily="34" charset="-122"/>
                          <a:ea typeface="微软雅黑" panose="020B0503020204020204" pitchFamily="34" charset="-122"/>
                        </a:rPr>
                        <a:t>树脂温度</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2000">
                          <a:latin typeface="微软雅黑" panose="020B0503020204020204" pitchFamily="34" charset="-122"/>
                          <a:ea typeface="微软雅黑" panose="020B0503020204020204" pitchFamily="34" charset="-122"/>
                        </a:rPr>
                        <a:t>显示当前左侧及右侧树脂温度</a:t>
                      </a:r>
                      <a:endParaRPr lang="zh-CN" altLang="en-US" sz="2000">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20" name="图片 19"/>
          <p:cNvPicPr>
            <a:picLocks noChangeAspect="1"/>
          </p:cNvPicPr>
          <p:nvPr/>
        </p:nvPicPr>
        <p:blipFill>
          <a:blip r:embed="rId3"/>
          <a:stretch>
            <a:fillRect/>
          </a:stretch>
        </p:blipFill>
        <p:spPr>
          <a:xfrm>
            <a:off x="7437120" y="429260"/>
            <a:ext cx="2009775" cy="628015"/>
          </a:xfrm>
          <a:prstGeom prst="rect">
            <a:avLst/>
          </a:prstGeom>
        </p:spPr>
      </p:pic>
      <p:pic>
        <p:nvPicPr>
          <p:cNvPr id="21" name="图片 20"/>
          <p:cNvPicPr>
            <a:picLocks noChangeAspect="1"/>
          </p:cNvPicPr>
          <p:nvPr/>
        </p:nvPicPr>
        <p:blipFill>
          <a:blip r:embed="rId4"/>
          <a:stretch>
            <a:fillRect/>
          </a:stretch>
        </p:blipFill>
        <p:spPr>
          <a:xfrm>
            <a:off x="7383145" y="1379855"/>
            <a:ext cx="1885950" cy="586740"/>
          </a:xfrm>
          <a:prstGeom prst="rect">
            <a:avLst/>
          </a:prstGeom>
        </p:spPr>
      </p:pic>
      <p:pic>
        <p:nvPicPr>
          <p:cNvPr id="22" name="图片 21"/>
          <p:cNvPicPr>
            <a:picLocks noChangeAspect="1"/>
          </p:cNvPicPr>
          <p:nvPr/>
        </p:nvPicPr>
        <p:blipFill>
          <a:blip r:embed="rId5"/>
          <a:stretch>
            <a:fillRect/>
          </a:stretch>
        </p:blipFill>
        <p:spPr>
          <a:xfrm>
            <a:off x="7373620" y="2385060"/>
            <a:ext cx="1895475" cy="488315"/>
          </a:xfrm>
          <a:prstGeom prst="rect">
            <a:avLst/>
          </a:prstGeom>
        </p:spPr>
      </p:pic>
      <p:pic>
        <p:nvPicPr>
          <p:cNvPr id="23" name="图片 22"/>
          <p:cNvPicPr>
            <a:picLocks noChangeAspect="1"/>
          </p:cNvPicPr>
          <p:nvPr/>
        </p:nvPicPr>
        <p:blipFill>
          <a:blip r:embed="rId6"/>
          <a:stretch>
            <a:fillRect/>
          </a:stretch>
        </p:blipFill>
        <p:spPr>
          <a:xfrm>
            <a:off x="7437120" y="3327400"/>
            <a:ext cx="1895475" cy="390525"/>
          </a:xfrm>
          <a:prstGeom prst="rect">
            <a:avLst/>
          </a:prstGeom>
        </p:spPr>
      </p:pic>
      <p:pic>
        <p:nvPicPr>
          <p:cNvPr id="24" name="图片 23"/>
          <p:cNvPicPr>
            <a:picLocks noChangeAspect="1"/>
          </p:cNvPicPr>
          <p:nvPr/>
        </p:nvPicPr>
        <p:blipFill>
          <a:blip r:embed="rId7"/>
          <a:stretch>
            <a:fillRect/>
          </a:stretch>
        </p:blipFill>
        <p:spPr>
          <a:xfrm>
            <a:off x="7706995" y="4015740"/>
            <a:ext cx="1562100" cy="384175"/>
          </a:xfrm>
          <a:prstGeom prst="rect">
            <a:avLst/>
          </a:prstGeom>
        </p:spPr>
      </p:pic>
      <p:pic>
        <p:nvPicPr>
          <p:cNvPr id="25" name="图片 24"/>
          <p:cNvPicPr>
            <a:picLocks noChangeAspect="1"/>
          </p:cNvPicPr>
          <p:nvPr/>
        </p:nvPicPr>
        <p:blipFill>
          <a:blip r:embed="rId8"/>
          <a:stretch>
            <a:fillRect/>
          </a:stretch>
        </p:blipFill>
        <p:spPr>
          <a:xfrm>
            <a:off x="7802245" y="4606290"/>
            <a:ext cx="1371600" cy="434340"/>
          </a:xfrm>
          <a:prstGeom prst="rect">
            <a:avLst/>
          </a:prstGeom>
        </p:spPr>
      </p:pic>
      <p:pic>
        <p:nvPicPr>
          <p:cNvPr id="3" name="图片 -2147482581"/>
          <p:cNvPicPr>
            <a:picLocks noChangeAspect="1"/>
          </p:cNvPicPr>
          <p:nvPr/>
        </p:nvPicPr>
        <p:blipFill>
          <a:blip r:embed="rId9">
            <a:lum/>
          </a:blip>
          <a:stretch>
            <a:fillRect/>
          </a:stretch>
        </p:blipFill>
        <p:spPr>
          <a:xfrm>
            <a:off x="9553575" y="826770"/>
            <a:ext cx="217170" cy="230505"/>
          </a:xfrm>
          <a:prstGeom prst="rect">
            <a:avLst/>
          </a:prstGeom>
          <a:noFill/>
          <a:ln w="9525">
            <a:noFill/>
          </a:ln>
        </p:spPr>
      </p:pic>
      <p:pic>
        <p:nvPicPr>
          <p:cNvPr id="29" name="图片 -2147482581"/>
          <p:cNvPicPr>
            <a:picLocks noChangeAspect="1"/>
          </p:cNvPicPr>
          <p:nvPr/>
        </p:nvPicPr>
        <p:blipFill>
          <a:blip r:embed="rId9">
            <a:lum/>
          </a:blip>
          <a:stretch>
            <a:fillRect/>
          </a:stretch>
        </p:blipFill>
        <p:spPr>
          <a:xfrm>
            <a:off x="9553575" y="1736090"/>
            <a:ext cx="217170" cy="230505"/>
          </a:xfrm>
          <a:prstGeom prst="rect">
            <a:avLst/>
          </a:prstGeom>
          <a:noFill/>
          <a:ln w="9525">
            <a:noFill/>
          </a:ln>
        </p:spPr>
      </p:pic>
      <p:pic>
        <p:nvPicPr>
          <p:cNvPr id="30" name="图片 -2147482581"/>
          <p:cNvPicPr>
            <a:picLocks noChangeAspect="1"/>
          </p:cNvPicPr>
          <p:nvPr/>
        </p:nvPicPr>
        <p:blipFill>
          <a:blip r:embed="rId9">
            <a:lum/>
          </a:blip>
          <a:stretch>
            <a:fillRect/>
          </a:stretch>
        </p:blipFill>
        <p:spPr>
          <a:xfrm>
            <a:off x="9446895" y="2820035"/>
            <a:ext cx="217170" cy="230505"/>
          </a:xfrm>
          <a:prstGeom prst="rect">
            <a:avLst/>
          </a:prstGeom>
          <a:noFill/>
          <a:ln w="9525">
            <a:noFill/>
          </a:ln>
        </p:spPr>
      </p:pic>
      <p:pic>
        <p:nvPicPr>
          <p:cNvPr id="31" name="图片 30"/>
          <p:cNvPicPr>
            <a:picLocks noChangeAspect="1"/>
          </p:cNvPicPr>
          <p:nvPr/>
        </p:nvPicPr>
        <p:blipFill>
          <a:blip r:embed="rId10"/>
          <a:stretch>
            <a:fillRect/>
          </a:stretch>
        </p:blipFill>
        <p:spPr>
          <a:xfrm>
            <a:off x="11224260" y="3209925"/>
            <a:ext cx="381000" cy="438150"/>
          </a:xfrm>
          <a:prstGeom prst="rect">
            <a:avLst/>
          </a:prstGeom>
        </p:spPr>
      </p:pic>
      <p:pic>
        <p:nvPicPr>
          <p:cNvPr id="32" name="图片 31"/>
          <p:cNvPicPr>
            <a:picLocks noChangeAspect="1"/>
          </p:cNvPicPr>
          <p:nvPr/>
        </p:nvPicPr>
        <p:blipFill>
          <a:blip r:embed="rId11"/>
          <a:stretch>
            <a:fillRect/>
          </a:stretch>
        </p:blipFill>
        <p:spPr>
          <a:xfrm>
            <a:off x="13335" y="1057275"/>
            <a:ext cx="5610225" cy="5168265"/>
          </a:xfrm>
          <a:prstGeom prst="rect">
            <a:avLst/>
          </a:prstGeom>
        </p:spPr>
      </p:pic>
      <p:pic>
        <p:nvPicPr>
          <p:cNvPr id="5" name="图片 4" descr="股份公司新LOGO"/>
          <p:cNvPicPr>
            <a:picLocks noChangeAspect="1"/>
          </p:cNvPicPr>
          <p:nvPr/>
        </p:nvPicPr>
        <p:blipFill>
          <a:blip r:embed="rId12"/>
          <a:stretch>
            <a:fillRect/>
          </a:stretch>
        </p:blipFill>
        <p:spPr>
          <a:xfrm rot="20580000">
            <a:off x="3236595" y="2782570"/>
            <a:ext cx="5718810" cy="12922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激光控制</a:t>
            </a:r>
            <a:br>
              <a:rPr lang="zh-CN" altLang="en-US"/>
            </a:b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719455" y="1001395"/>
            <a:ext cx="6398895" cy="4885690"/>
          </a:xfrm>
          <a:prstGeom prst="rect">
            <a:avLst/>
          </a:prstGeom>
        </p:spPr>
      </p:pic>
      <p:sp>
        <p:nvSpPr>
          <p:cNvPr id="6" name="文本框 5"/>
          <p:cNvSpPr txBox="1"/>
          <p:nvPr/>
        </p:nvSpPr>
        <p:spPr>
          <a:xfrm>
            <a:off x="7416800" y="2316480"/>
            <a:ext cx="4055745" cy="84899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rPr>
              <a:t>用于激光打点位置的确认。可选5x5及9x9两种排布模式。</a:t>
            </a:r>
            <a:endParaRPr lang="zh-CN" altLang="en-US" sz="2400">
              <a:latin typeface="微软雅黑" panose="020B0503020204020204" pitchFamily="34" charset="-122"/>
              <a:ea typeface="微软雅黑" panose="020B0503020204020204" pitchFamily="34" charset="-122"/>
            </a:endParaRPr>
          </a:p>
        </p:txBody>
      </p:sp>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电气控制（仅哥白尼系列支持）</a:t>
            </a: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536575" y="1097915"/>
            <a:ext cx="6322695" cy="4906010"/>
          </a:xfrm>
          <a:prstGeom prst="rect">
            <a:avLst/>
          </a:prstGeom>
        </p:spPr>
      </p:pic>
      <p:sp>
        <p:nvSpPr>
          <p:cNvPr id="6" name="文本框 5"/>
          <p:cNvSpPr txBox="1"/>
          <p:nvPr/>
        </p:nvSpPr>
        <p:spPr>
          <a:xfrm>
            <a:off x="7073265" y="1737360"/>
            <a:ext cx="4763770" cy="3291840"/>
          </a:xfrm>
          <a:prstGeom prst="rect">
            <a:avLst/>
          </a:prstGeom>
          <a:noFill/>
        </p:spPr>
        <p:txBody>
          <a:bodyPr wrap="square" rtlCol="0" anchor="t">
            <a:spAutoFit/>
          </a:bodyPr>
          <a:p>
            <a:pPr fontAlgn="auto">
              <a:lnSpc>
                <a:spcPct val="150000"/>
              </a:lnSpc>
            </a:pPr>
            <a:r>
              <a:rPr lang="zh-CN" altLang="en-US" sz="2000">
                <a:latin typeface="微软雅黑" panose="020B0503020204020204" pitchFamily="34" charset="-122"/>
                <a:ea typeface="微软雅黑" panose="020B0503020204020204" pitchFamily="34" charset="-122"/>
              </a:rPr>
              <a:t>电气控制包括照明、激光、扫描头、加热板的电气开关控制。此功能同设备面板上的电源控制，非必要情况切勿随意操作。</a:t>
            </a:r>
            <a:endParaRPr lang="zh-CN" altLang="en-US" sz="2000">
              <a:latin typeface="微软雅黑" panose="020B0503020204020204" pitchFamily="34" charset="-122"/>
              <a:ea typeface="微软雅黑" panose="020B0503020204020204" pitchFamily="34" charset="-122"/>
            </a:endParaRPr>
          </a:p>
          <a:p>
            <a:pPr fontAlgn="auto">
              <a:lnSpc>
                <a:spcPct val="150000"/>
              </a:lnSpc>
            </a:pP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设备状态用于判断设备当前状态，设备故障时便于工程师进行问题排查。</a:t>
            </a:r>
            <a:endParaRPr lang="zh-CN" altLang="en-US" sz="2000">
              <a:latin typeface="微软雅黑" panose="020B0503020204020204" pitchFamily="34" charset="-122"/>
              <a:ea typeface="微软雅黑" panose="020B0503020204020204" pitchFamily="34" charset="-122"/>
            </a:endParaRPr>
          </a:p>
          <a:p>
            <a:pPr fontAlgn="auto">
              <a:lnSpc>
                <a:spcPct val="150000"/>
              </a:lnSpc>
            </a:pPr>
            <a:endParaRPr lang="zh-CN" altLang="en-US" sz="2000">
              <a:latin typeface="微软雅黑" panose="020B0503020204020204" pitchFamily="34" charset="-122"/>
              <a:ea typeface="微软雅黑" panose="020B0503020204020204" pitchFamily="34" charset="-122"/>
            </a:endParaRPr>
          </a:p>
        </p:txBody>
      </p:sp>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6" name="文本框 5"/>
          <p:cNvSpPr txBox="1"/>
          <p:nvPr/>
        </p:nvSpPr>
        <p:spPr>
          <a:xfrm>
            <a:off x="421640" y="182880"/>
            <a:ext cx="11348085" cy="3870960"/>
          </a:xfrm>
          <a:prstGeom prst="rect">
            <a:avLst/>
          </a:prstGeom>
          <a:noFill/>
        </p:spPr>
        <p:txBody>
          <a:bodyPr wrap="square" rtlCol="0" anchor="t">
            <a:spAutoFit/>
          </a:bodyPr>
          <a:p>
            <a:pPr fontAlgn="auto">
              <a:lnSpc>
                <a:spcPct val="150000"/>
              </a:lnSpc>
            </a:pPr>
            <a:r>
              <a:rPr lang="en-US" altLang="zh-CN" sz="2400" b="1">
                <a:latin typeface="微软雅黑" panose="020B0503020204020204" pitchFamily="34" charset="-122"/>
                <a:ea typeface="微软雅黑" panose="020B0503020204020204" pitchFamily="34" charset="-122"/>
              </a:rPr>
              <a:t> 2.5   </a:t>
            </a:r>
            <a:r>
              <a:rPr lang="zh-CN" altLang="en-US" sz="2400" b="1">
                <a:latin typeface="微软雅黑" panose="020B0503020204020204" pitchFamily="34" charset="-122"/>
                <a:ea typeface="微软雅黑" panose="020B0503020204020204" pitchFamily="34" charset="-122"/>
              </a:rPr>
              <a:t>参数页面</a:t>
            </a:r>
            <a:endParaRPr lang="zh-CN" altLang="en-US" sz="2400" b="1">
              <a:latin typeface="微软雅黑" panose="020B0503020204020204" pitchFamily="34" charset="-122"/>
              <a:ea typeface="微软雅黑" panose="020B0503020204020204" pitchFamily="34" charset="-122"/>
            </a:endParaRPr>
          </a:p>
          <a:p>
            <a:pPr fontAlgn="auto">
              <a:lnSpc>
                <a:spcPct val="150000"/>
              </a:lnSpc>
            </a:pPr>
            <a:r>
              <a:rPr lang="zh-CN" altLang="en-US" sz="2400" b="1">
                <a:latin typeface="微软雅黑" panose="020B0503020204020204" pitchFamily="34" charset="-122"/>
                <a:ea typeface="微软雅黑" panose="020B0503020204020204" pitchFamily="34" charset="-122"/>
              </a:rPr>
              <a:t>参数页面包括制作参数</a:t>
            </a:r>
            <a:r>
              <a:rPr lang="zh-CN" altLang="en-US" sz="2400" b="1" baseline="30000">
                <a:latin typeface="微软雅黑" panose="020B0503020204020204" pitchFamily="34" charset="-122"/>
                <a:ea typeface="微软雅黑" panose="020B0503020204020204" pitchFamily="34" charset="-122"/>
              </a:rPr>
              <a:t>0</a:t>
            </a:r>
            <a:r>
              <a:rPr lang="zh-CN" altLang="en-US" sz="2400" b="1">
                <a:latin typeface="微软雅黑" panose="020B0503020204020204" pitchFamily="34" charset="-122"/>
                <a:ea typeface="微软雅黑" panose="020B0503020204020204" pitchFamily="34" charset="-122"/>
              </a:rPr>
              <a:t>、硬件参数</a:t>
            </a:r>
            <a:r>
              <a:rPr lang="zh-CN" altLang="en-US" sz="2400" b="1" baseline="30000">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、扫描参数</a:t>
            </a:r>
            <a:r>
              <a:rPr lang="zh-CN" altLang="en-US" sz="2400" b="1" baseline="30000">
                <a:latin typeface="微软雅黑" panose="020B0503020204020204" pitchFamily="34" charset="-122"/>
                <a:ea typeface="微软雅黑" panose="020B0503020204020204" pitchFamily="34" charset="-122"/>
              </a:rPr>
              <a:t>0</a:t>
            </a:r>
            <a:r>
              <a:rPr lang="zh-CN" altLang="en-US" sz="2400" b="1">
                <a:latin typeface="微软雅黑" panose="020B0503020204020204" pitchFamily="34" charset="-122"/>
                <a:ea typeface="微软雅黑" panose="020B0503020204020204" pitchFamily="34" charset="-122"/>
              </a:rPr>
              <a:t>、液位参数</a:t>
            </a:r>
            <a:r>
              <a:rPr lang="zh-CN" altLang="en-US" sz="2400" b="1" baseline="30000">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、系统参数</a:t>
            </a:r>
            <a:r>
              <a:rPr lang="zh-CN" altLang="en-US" sz="2400" b="1" baseline="30000">
                <a:latin typeface="微软雅黑" panose="020B0503020204020204" pitchFamily="34" charset="-122"/>
                <a:ea typeface="微软雅黑" panose="020B0503020204020204" pitchFamily="34" charset="-122"/>
              </a:rPr>
              <a:t>0</a:t>
            </a:r>
            <a:r>
              <a:rPr lang="zh-CN" altLang="en-US" sz="2400" b="1">
                <a:latin typeface="微软雅黑" panose="020B0503020204020204" pitchFamily="34" charset="-122"/>
                <a:ea typeface="微软雅黑" panose="020B0503020204020204" pitchFamily="34" charset="-122"/>
              </a:rPr>
              <a:t>、激光器参数</a:t>
            </a:r>
            <a:r>
              <a:rPr lang="zh-CN" altLang="en-US" sz="2400" b="1" baseline="30000">
                <a:latin typeface="微软雅黑" panose="020B0503020204020204" pitchFamily="34" charset="-122"/>
                <a:ea typeface="微软雅黑" panose="020B0503020204020204" pitchFamily="34" charset="-122"/>
              </a:rPr>
              <a:t>0</a:t>
            </a:r>
            <a:r>
              <a:rPr lang="zh-CN" altLang="en-US" sz="2400" b="1">
                <a:latin typeface="微软雅黑" panose="020B0503020204020204" pitchFamily="34" charset="-122"/>
                <a:ea typeface="微软雅黑" panose="020B0503020204020204" pitchFamily="34" charset="-122"/>
              </a:rPr>
              <a:t>、扫描参数</a:t>
            </a:r>
            <a:r>
              <a:rPr lang="zh-CN" altLang="en-US" sz="2400" b="1" baseline="30000">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、初始化参数</a:t>
            </a:r>
            <a:r>
              <a:rPr lang="zh-CN" altLang="en-US" sz="2400" b="1" baseline="30000">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endParaRPr>
          </a:p>
          <a:p>
            <a:pPr fontAlgn="auto">
              <a:lnSpc>
                <a:spcPct val="150000"/>
              </a:lnSpc>
            </a:pPr>
            <a:r>
              <a:rPr lang="zh-CN" altLang="en-US" sz="2000">
                <a:solidFill>
                  <a:srgbClr val="FF0000"/>
                </a:solidFill>
                <a:latin typeface="微软雅黑" panose="020B0503020204020204" pitchFamily="34" charset="-122"/>
                <a:ea typeface="微软雅黑" panose="020B0503020204020204" pitchFamily="34" charset="-122"/>
              </a:rPr>
              <a:t>注: </a:t>
            </a:r>
            <a:endParaRPr lang="zh-CN" altLang="en-US" sz="2000">
              <a:solidFill>
                <a:srgbClr val="FF0000"/>
              </a:solidFill>
              <a:latin typeface="微软雅黑" panose="020B0503020204020204" pitchFamily="34" charset="-122"/>
              <a:ea typeface="微软雅黑" panose="020B0503020204020204" pitchFamily="34" charset="-122"/>
            </a:endParaRPr>
          </a:p>
          <a:p>
            <a:pPr fontAlgn="auto">
              <a:lnSpc>
                <a:spcPct val="150000"/>
              </a:lnSpc>
            </a:pPr>
            <a:r>
              <a:rPr lang="zh-CN" altLang="en-US" sz="2000">
                <a:solidFill>
                  <a:srgbClr val="FF0000"/>
                </a:solidFill>
                <a:latin typeface="微软雅黑" panose="020B0503020204020204" pitchFamily="34" charset="-122"/>
                <a:ea typeface="微软雅黑" panose="020B0503020204020204" pitchFamily="34" charset="-122"/>
              </a:rPr>
              <a:t>XX参数0 所有用户可见；</a:t>
            </a:r>
            <a:endParaRPr lang="zh-CN" altLang="en-US" sz="2000">
              <a:solidFill>
                <a:srgbClr val="FF0000"/>
              </a:solidFill>
              <a:latin typeface="微软雅黑" panose="020B0503020204020204" pitchFamily="34" charset="-122"/>
              <a:ea typeface="微软雅黑" panose="020B0503020204020204" pitchFamily="34" charset="-122"/>
            </a:endParaRPr>
          </a:p>
          <a:p>
            <a:pPr fontAlgn="auto">
              <a:lnSpc>
                <a:spcPct val="150000"/>
              </a:lnSpc>
            </a:pPr>
            <a:r>
              <a:rPr lang="zh-CN" altLang="en-US" sz="2000">
                <a:solidFill>
                  <a:srgbClr val="FF0000"/>
                </a:solidFill>
                <a:latin typeface="微软雅黑" panose="020B0503020204020204" pitchFamily="34" charset="-122"/>
                <a:ea typeface="微软雅黑" panose="020B0503020204020204" pitchFamily="34" charset="-122"/>
              </a:rPr>
              <a:t>XX参数1工程师及以上可见；</a:t>
            </a:r>
            <a:endParaRPr lang="zh-CN" altLang="en-US" sz="2000">
              <a:solidFill>
                <a:srgbClr val="FF0000"/>
              </a:solidFill>
              <a:latin typeface="微软雅黑" panose="020B0503020204020204" pitchFamily="34" charset="-122"/>
              <a:ea typeface="微软雅黑" panose="020B0503020204020204" pitchFamily="34" charset="-122"/>
            </a:endParaRPr>
          </a:p>
          <a:p>
            <a:pPr fontAlgn="auto">
              <a:lnSpc>
                <a:spcPct val="150000"/>
              </a:lnSpc>
            </a:pPr>
            <a:r>
              <a:rPr lang="zh-CN" altLang="en-US" sz="2000">
                <a:solidFill>
                  <a:srgbClr val="FF0000"/>
                </a:solidFill>
                <a:latin typeface="微软雅黑" panose="020B0503020204020204" pitchFamily="34" charset="-122"/>
                <a:ea typeface="微软雅黑" panose="020B0503020204020204" pitchFamily="34" charset="-122"/>
              </a:rPr>
              <a:t>XX参数2专家可见。</a:t>
            </a:r>
            <a:endParaRPr lang="zh-CN" altLang="en-US" sz="2000">
              <a:solidFill>
                <a:srgbClr val="FF0000"/>
              </a:solidFill>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graphicFrame>
        <p:nvGraphicFramePr>
          <p:cNvPr id="7" name="表格 6"/>
          <p:cNvGraphicFramePr/>
          <p:nvPr/>
        </p:nvGraphicFramePr>
        <p:xfrm>
          <a:off x="3855720" y="2476500"/>
          <a:ext cx="8135620" cy="4064000"/>
        </p:xfrm>
        <a:graphic>
          <a:graphicData uri="http://schemas.openxmlformats.org/drawingml/2006/table">
            <a:tbl>
              <a:tblPr firstRow="1" bandRow="1">
                <a:tableStyleId>{5C22544A-7EE6-4342-B048-85BDC9FD1C3A}</a:tableStyleId>
              </a:tblPr>
              <a:tblGrid>
                <a:gridCol w="1626870"/>
                <a:gridCol w="6508750"/>
              </a:tblGrid>
              <a:tr h="722630">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    选项</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en-US" altLang="zh-CN" sz="2000">
                          <a:solidFill>
                            <a:schemeClr val="tx1"/>
                          </a:solidFill>
                          <a:latin typeface="微软雅黑" panose="020B0503020204020204" pitchFamily="34" charset="-122"/>
                          <a:ea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rPr>
                        <a:t>说明</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撤销未保存的参数</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37870">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保存当前未保存的参数。</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保存当前未保存的参数并将参数写入参数配置文件（Para.ini）</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a:solidFill>
                            <a:schemeClr val="tx1"/>
                          </a:solidFill>
                          <a:latin typeface="微软雅黑" panose="020B0503020204020204" pitchFamily="34" charset="-122"/>
                          <a:ea typeface="微软雅黑" panose="020B0503020204020204" pitchFamily="34" charset="-122"/>
                        </a:rPr>
                        <a:t>保存所有参数到参数配置文件（Para.ini），并重启软件</a:t>
                      </a:r>
                      <a:endParaRPr lang="zh-CN" altLang="en-US" sz="2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8" name="图片 7"/>
          <p:cNvPicPr>
            <a:picLocks noChangeAspect="1"/>
          </p:cNvPicPr>
          <p:nvPr/>
        </p:nvPicPr>
        <p:blipFill>
          <a:blip r:embed="rId1"/>
          <a:stretch>
            <a:fillRect/>
          </a:stretch>
        </p:blipFill>
        <p:spPr>
          <a:xfrm>
            <a:off x="4184015" y="3382645"/>
            <a:ext cx="631190" cy="694055"/>
          </a:xfrm>
          <a:prstGeom prst="rect">
            <a:avLst/>
          </a:prstGeom>
        </p:spPr>
      </p:pic>
      <p:pic>
        <p:nvPicPr>
          <p:cNvPr id="9" name="图片 8"/>
          <p:cNvPicPr>
            <a:picLocks noChangeAspect="1"/>
          </p:cNvPicPr>
          <p:nvPr/>
        </p:nvPicPr>
        <p:blipFill>
          <a:blip r:embed="rId2"/>
          <a:stretch>
            <a:fillRect/>
          </a:stretch>
        </p:blipFill>
        <p:spPr>
          <a:xfrm>
            <a:off x="4184015" y="4213860"/>
            <a:ext cx="631190" cy="589280"/>
          </a:xfrm>
          <a:prstGeom prst="rect">
            <a:avLst/>
          </a:prstGeom>
        </p:spPr>
      </p:pic>
      <p:pic>
        <p:nvPicPr>
          <p:cNvPr id="10" name="图片 9"/>
          <p:cNvPicPr>
            <a:picLocks noChangeAspect="1"/>
          </p:cNvPicPr>
          <p:nvPr/>
        </p:nvPicPr>
        <p:blipFill>
          <a:blip r:embed="rId3"/>
          <a:stretch>
            <a:fillRect/>
          </a:stretch>
        </p:blipFill>
        <p:spPr>
          <a:xfrm>
            <a:off x="4250690" y="5066030"/>
            <a:ext cx="564515" cy="527685"/>
          </a:xfrm>
          <a:prstGeom prst="rect">
            <a:avLst/>
          </a:prstGeom>
        </p:spPr>
      </p:pic>
      <p:pic>
        <p:nvPicPr>
          <p:cNvPr id="11" name="图片 10"/>
          <p:cNvPicPr>
            <a:picLocks noChangeAspect="1"/>
          </p:cNvPicPr>
          <p:nvPr/>
        </p:nvPicPr>
        <p:blipFill>
          <a:blip r:embed="rId4"/>
          <a:stretch>
            <a:fillRect/>
          </a:stretch>
        </p:blipFill>
        <p:spPr>
          <a:xfrm>
            <a:off x="4250690" y="5952490"/>
            <a:ext cx="630555" cy="588010"/>
          </a:xfrm>
          <a:prstGeom prst="rect">
            <a:avLst/>
          </a:prstGeom>
        </p:spPr>
      </p:pic>
      <p:pic>
        <p:nvPicPr>
          <p:cNvPr id="2" name="图片 1" descr="股份公司新LOGO"/>
          <p:cNvPicPr>
            <a:picLocks noChangeAspect="1"/>
          </p:cNvPicPr>
          <p:nvPr/>
        </p:nvPicPr>
        <p:blipFill>
          <a:blip r:embed="rId5"/>
          <a:stretch>
            <a:fillRect/>
          </a:stretch>
        </p:blipFill>
        <p:spPr>
          <a:xfrm rot="20580000">
            <a:off x="3236595" y="2782570"/>
            <a:ext cx="5718810" cy="12922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1817370" y="391160"/>
            <a:ext cx="8861425" cy="1015365"/>
          </a:xfrm>
          <a:prstGeom prst="rect">
            <a:avLst/>
          </a:prstGeom>
        </p:spPr>
      </p:pic>
      <p:graphicFrame>
        <p:nvGraphicFramePr>
          <p:cNvPr id="6" name="表格 5"/>
          <p:cNvGraphicFramePr/>
          <p:nvPr/>
        </p:nvGraphicFramePr>
        <p:xfrm>
          <a:off x="1817370" y="1711960"/>
          <a:ext cx="9066530" cy="5081905"/>
        </p:xfrm>
        <a:graphic>
          <a:graphicData uri="http://schemas.openxmlformats.org/drawingml/2006/table">
            <a:tbl>
              <a:tblPr firstRow="1" bandRow="1">
                <a:tableStyleId>{5C22544A-7EE6-4342-B048-85BDC9FD1C3A}</a:tableStyleId>
              </a:tblPr>
              <a:tblGrid>
                <a:gridCol w="2239645"/>
                <a:gridCol w="6826885"/>
              </a:tblGrid>
              <a:tr h="435610">
                <a:tc>
                  <a:txBody>
                    <a:bodyPr/>
                    <a:p>
                      <a:pPr>
                        <a:buNone/>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选项</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说明          </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68020">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用于设置制作中硬件运动的相关参数。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99770">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用于设置硬件的机械限位、一般运动、设备功能等参数。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06120">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用于设置扫描策略、扫描速度、打印比例等参数。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90245">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用于设置液位高度、平衡块限位、液位调整系数等参数。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21995">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用于设置语言、虚拟数字键盘参数并进行参数文件操作。</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72135">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用于设置激光器相关参数并进行控制。</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88010">
                <a:tc>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用于设置振镜的相关工艺参数。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8" name="图片 7"/>
          <p:cNvPicPr>
            <a:picLocks noChangeAspect="1"/>
          </p:cNvPicPr>
          <p:nvPr/>
        </p:nvPicPr>
        <p:blipFill>
          <a:blip r:embed="rId2"/>
          <a:stretch>
            <a:fillRect/>
          </a:stretch>
        </p:blipFill>
        <p:spPr>
          <a:xfrm>
            <a:off x="2312670" y="2152650"/>
            <a:ext cx="952500" cy="581025"/>
          </a:xfrm>
          <a:prstGeom prst="rect">
            <a:avLst/>
          </a:prstGeom>
        </p:spPr>
      </p:pic>
      <p:pic>
        <p:nvPicPr>
          <p:cNvPr id="9" name="图片 8"/>
          <p:cNvPicPr>
            <a:picLocks noChangeAspect="1"/>
          </p:cNvPicPr>
          <p:nvPr/>
        </p:nvPicPr>
        <p:blipFill>
          <a:blip r:embed="rId3"/>
          <a:stretch>
            <a:fillRect/>
          </a:stretch>
        </p:blipFill>
        <p:spPr>
          <a:xfrm>
            <a:off x="2312670" y="2863215"/>
            <a:ext cx="952500" cy="561975"/>
          </a:xfrm>
          <a:prstGeom prst="rect">
            <a:avLst/>
          </a:prstGeom>
        </p:spPr>
      </p:pic>
      <p:pic>
        <p:nvPicPr>
          <p:cNvPr id="10" name="图片 9"/>
          <p:cNvPicPr>
            <a:picLocks noChangeAspect="1"/>
          </p:cNvPicPr>
          <p:nvPr/>
        </p:nvPicPr>
        <p:blipFill>
          <a:blip r:embed="rId4"/>
          <a:stretch>
            <a:fillRect/>
          </a:stretch>
        </p:blipFill>
        <p:spPr>
          <a:xfrm>
            <a:off x="2312670" y="3529330"/>
            <a:ext cx="952500" cy="571500"/>
          </a:xfrm>
          <a:prstGeom prst="rect">
            <a:avLst/>
          </a:prstGeom>
        </p:spPr>
      </p:pic>
      <p:pic>
        <p:nvPicPr>
          <p:cNvPr id="11" name="图片 10"/>
          <p:cNvPicPr>
            <a:picLocks noChangeAspect="1"/>
          </p:cNvPicPr>
          <p:nvPr/>
        </p:nvPicPr>
        <p:blipFill>
          <a:blip r:embed="rId5"/>
          <a:stretch>
            <a:fillRect/>
          </a:stretch>
        </p:blipFill>
        <p:spPr>
          <a:xfrm>
            <a:off x="2312670" y="4209415"/>
            <a:ext cx="952500" cy="552450"/>
          </a:xfrm>
          <a:prstGeom prst="rect">
            <a:avLst/>
          </a:prstGeom>
        </p:spPr>
      </p:pic>
      <p:pic>
        <p:nvPicPr>
          <p:cNvPr id="12" name="图片 11"/>
          <p:cNvPicPr>
            <a:picLocks noChangeAspect="1"/>
          </p:cNvPicPr>
          <p:nvPr/>
        </p:nvPicPr>
        <p:blipFill>
          <a:blip r:embed="rId6"/>
          <a:stretch>
            <a:fillRect/>
          </a:stretch>
        </p:blipFill>
        <p:spPr>
          <a:xfrm>
            <a:off x="2312670" y="4885690"/>
            <a:ext cx="952500" cy="571500"/>
          </a:xfrm>
          <a:prstGeom prst="rect">
            <a:avLst/>
          </a:prstGeom>
        </p:spPr>
      </p:pic>
      <p:pic>
        <p:nvPicPr>
          <p:cNvPr id="13" name="图片 12"/>
          <p:cNvPicPr>
            <a:picLocks noChangeAspect="1"/>
          </p:cNvPicPr>
          <p:nvPr/>
        </p:nvPicPr>
        <p:blipFill>
          <a:blip r:embed="rId7"/>
          <a:stretch>
            <a:fillRect/>
          </a:stretch>
        </p:blipFill>
        <p:spPr>
          <a:xfrm>
            <a:off x="2404110" y="6259830"/>
            <a:ext cx="861060" cy="534035"/>
          </a:xfrm>
          <a:prstGeom prst="rect">
            <a:avLst/>
          </a:prstGeom>
        </p:spPr>
      </p:pic>
      <p:pic>
        <p:nvPicPr>
          <p:cNvPr id="14" name="图片 13"/>
          <p:cNvPicPr>
            <a:picLocks noChangeAspect="1"/>
          </p:cNvPicPr>
          <p:nvPr/>
        </p:nvPicPr>
        <p:blipFill>
          <a:blip r:embed="rId8"/>
          <a:stretch>
            <a:fillRect/>
          </a:stretch>
        </p:blipFill>
        <p:spPr>
          <a:xfrm>
            <a:off x="2312670" y="5650230"/>
            <a:ext cx="952500" cy="609600"/>
          </a:xfrm>
          <a:prstGeom prst="rect">
            <a:avLst/>
          </a:prstGeom>
        </p:spPr>
      </p:pic>
      <p:pic>
        <p:nvPicPr>
          <p:cNvPr id="2" name="图片 1" descr="股份公司新LOGO"/>
          <p:cNvPicPr>
            <a:picLocks noChangeAspect="1"/>
          </p:cNvPicPr>
          <p:nvPr/>
        </p:nvPicPr>
        <p:blipFill>
          <a:blip r:embed="rId9"/>
          <a:stretch>
            <a:fillRect/>
          </a:stretch>
        </p:blipFill>
        <p:spPr>
          <a:xfrm rot="20580000">
            <a:off x="3236595" y="2782570"/>
            <a:ext cx="5718810" cy="129222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28575" y="1135380"/>
            <a:ext cx="5473700" cy="4998085"/>
          </a:xfrm>
          <a:prstGeom prst="rect">
            <a:avLst/>
          </a:prstGeom>
        </p:spPr>
      </p:pic>
      <p:sp>
        <p:nvSpPr>
          <p:cNvPr id="6" name="文本框 5"/>
          <p:cNvSpPr txBox="1"/>
          <p:nvPr/>
        </p:nvSpPr>
        <p:spPr>
          <a:xfrm>
            <a:off x="899160" y="373380"/>
            <a:ext cx="3870960" cy="48323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2.5.1  </a:t>
            </a:r>
            <a:r>
              <a:rPr lang="zh-CN" altLang="en-US" sz="2400">
                <a:latin typeface="微软雅黑" panose="020B0503020204020204" pitchFamily="34" charset="-122"/>
                <a:ea typeface="微软雅黑" panose="020B0503020204020204" pitchFamily="34" charset="-122"/>
              </a:rPr>
              <a:t>制作参数</a:t>
            </a:r>
            <a:endParaRPr lang="zh-CN" altLang="en-US" sz="2400">
              <a:latin typeface="微软雅黑" panose="020B0503020204020204" pitchFamily="34" charset="-122"/>
              <a:ea typeface="微软雅黑" panose="020B0503020204020204" pitchFamily="34" charset="-122"/>
            </a:endParaRPr>
          </a:p>
        </p:txBody>
      </p:sp>
      <p:graphicFrame>
        <p:nvGraphicFramePr>
          <p:cNvPr id="8" name="表格 7"/>
          <p:cNvGraphicFramePr/>
          <p:nvPr/>
        </p:nvGraphicFramePr>
        <p:xfrm>
          <a:off x="5624830" y="408305"/>
          <a:ext cx="6626860" cy="5431790"/>
        </p:xfrm>
        <a:graphic>
          <a:graphicData uri="http://schemas.openxmlformats.org/drawingml/2006/table">
            <a:tbl>
              <a:tblPr firstRow="1" bandRow="1">
                <a:tableStyleId>{5C22544A-7EE6-4342-B048-85BDC9FD1C3A}</a:tableStyleId>
              </a:tblPr>
              <a:tblGrid>
                <a:gridCol w="925195"/>
                <a:gridCol w="1464310"/>
                <a:gridCol w="4237355"/>
              </a:tblGrid>
              <a:tr h="417830">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功能</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选项</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说明</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rowSpan="2">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  刮刀</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起刮高度</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设置刮刀开始工作的高度(mm)</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刮平次数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设置刮刀每层的刮平次数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rowSpan="2">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z轴</a:t>
                      </a:r>
                      <a:endParaRPr lang="zh-CN" altLang="en-US" sz="2000" b="0">
                        <a:solidFill>
                          <a:schemeClr val="tx1"/>
                        </a:solidFill>
                        <a:latin typeface="微软雅黑" panose="020B0503020204020204" pitchFamily="34" charset="-122"/>
                        <a:ea typeface="微软雅黑" panose="020B0503020204020204" pitchFamily="34" charset="-122"/>
                      </a:endParaRPr>
                    </a:p>
                    <a:p>
                      <a:pP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加工高度</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设置开始做件时托板的高度(mm)</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上升高度</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设置制作完成后托板上升的高度(mm)</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rowSpan="4">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延时</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Z沉降结束</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设置托板升降后的树脂流平时间(s)</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1783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刮平结束</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设置刮刀刮平后的树脂流平时间(s)</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扫描结束</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设置每层扫描结束后的等待时间(s)</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制作结束</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设置制作完成后浸没在树脂槽中的停留时间(min</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17830">
                <a:tc rowSpan="4">
                  <a:txBody>
                    <a:bodyPr/>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endParaRPr lang="zh-CN" altLang="en-US" sz="2000" b="0">
                        <a:solidFill>
                          <a:schemeClr val="tx1"/>
                        </a:solidFill>
                        <a:latin typeface="微软雅黑" panose="020B0503020204020204" pitchFamily="34" charset="-122"/>
                        <a:ea typeface="微软雅黑" panose="020B0503020204020204" pitchFamily="34" charset="-122"/>
                      </a:endParaRPr>
                    </a:p>
                    <a:p>
                      <a:pPr>
                        <a:buNone/>
                      </a:pPr>
                      <a:r>
                        <a:rPr lang="zh-CN" altLang="en-US" sz="2000" b="0">
                          <a:solidFill>
                            <a:schemeClr val="tx1"/>
                          </a:solidFill>
                          <a:latin typeface="微软雅黑" panose="020B0503020204020204" pitchFamily="34" charset="-122"/>
                          <a:ea typeface="微软雅黑" panose="020B0503020204020204" pitchFamily="34" charset="-122"/>
                        </a:rPr>
                        <a:t>激光检测</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检测模式</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正常</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根据设置的检测频率来检测功率</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810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检测一次</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只在制作前检测一次功率</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4163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固定功率</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不检测，以设置的固定功率制作</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2" name="图片 1"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106680" y="1113155"/>
            <a:ext cx="5105400" cy="5027295"/>
          </a:xfrm>
          <a:prstGeom prst="rect">
            <a:avLst/>
          </a:prstGeom>
        </p:spPr>
      </p:pic>
      <p:sp>
        <p:nvSpPr>
          <p:cNvPr id="6" name="文本框 5"/>
          <p:cNvSpPr txBox="1"/>
          <p:nvPr/>
        </p:nvSpPr>
        <p:spPr>
          <a:xfrm>
            <a:off x="518160" y="373380"/>
            <a:ext cx="3535045" cy="54864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2.5.2 </a:t>
            </a:r>
            <a:r>
              <a:rPr lang="zh-CN" altLang="en-US" sz="2800">
                <a:latin typeface="微软雅黑" panose="020B0503020204020204" pitchFamily="34" charset="-122"/>
                <a:ea typeface="微软雅黑" panose="020B0503020204020204" pitchFamily="34" charset="-122"/>
              </a:rPr>
              <a:t>硬件参数</a:t>
            </a:r>
            <a:endParaRPr lang="zh-CN" altLang="en-US" sz="2800">
              <a:latin typeface="微软雅黑" panose="020B0503020204020204" pitchFamily="34" charset="-122"/>
              <a:ea typeface="微软雅黑" panose="020B0503020204020204" pitchFamily="34" charset="-122"/>
            </a:endParaRPr>
          </a:p>
        </p:txBody>
      </p:sp>
      <p:graphicFrame>
        <p:nvGraphicFramePr>
          <p:cNvPr id="7" name="表格 6"/>
          <p:cNvGraphicFramePr/>
          <p:nvPr/>
        </p:nvGraphicFramePr>
        <p:xfrm>
          <a:off x="5212080" y="-58420"/>
          <a:ext cx="6978015" cy="6994525"/>
        </p:xfrm>
        <a:graphic>
          <a:graphicData uri="http://schemas.openxmlformats.org/drawingml/2006/table">
            <a:tbl>
              <a:tblPr firstRow="1" bandRow="1">
                <a:tableStyleId>{5C22544A-7EE6-4342-B048-85BDC9FD1C3A}</a:tableStyleId>
              </a:tblPr>
              <a:tblGrid>
                <a:gridCol w="405765"/>
                <a:gridCol w="355600"/>
                <a:gridCol w="1193800"/>
                <a:gridCol w="911860"/>
                <a:gridCol w="2230755"/>
                <a:gridCol w="1880235"/>
              </a:tblGrid>
              <a:tr h="352425">
                <a:tc>
                  <a:txBody>
                    <a:bodyPr/>
                    <a:p>
                      <a:pPr>
                        <a:buNone/>
                      </a:pP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选项</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说明</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4330">
                <a:tc rowSpan="4">
                  <a:txBody>
                    <a:bodyPr/>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r>
                        <a:rPr lang="zh-CN" altLang="en-US" sz="1600">
                          <a:solidFill>
                            <a:schemeClr val="tx1"/>
                          </a:solidFill>
                          <a:latin typeface="微软雅黑" panose="020B0503020204020204" pitchFamily="34" charset="-122"/>
                          <a:ea typeface="微软雅黑" panose="020B0503020204020204" pitchFamily="34" charset="-122"/>
                        </a:rPr>
                        <a:t>刮刀参数</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速度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设置刮刀的移动速度(mm/s)</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433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刮平距离</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设置刮刀刮平时移动的最大距离(mm)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到托板距离</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设置刮刀刮平朝零位运动时越过零件的距离(mm)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054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到件距离</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设置刮刀刮平远离零位运动时越过零件的距离(mm)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rowSpan="8">
                  <a:txBody>
                    <a:bodyPr/>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endParaRPr lang="zh-CN" altLang="en-US" sz="1600">
                        <a:solidFill>
                          <a:schemeClr val="tx1"/>
                        </a:solidFill>
                        <a:latin typeface="微软雅黑" panose="020B0503020204020204" pitchFamily="34" charset="-122"/>
                        <a:ea typeface="微软雅黑" panose="020B0503020204020204" pitchFamily="34" charset="-122"/>
                      </a:endParaRPr>
                    </a:p>
                    <a:p>
                      <a:pPr>
                        <a:buNone/>
                      </a:pPr>
                      <a:r>
                        <a:rPr lang="zh-CN" altLang="en-US" sz="1600">
                          <a:solidFill>
                            <a:schemeClr val="tx1"/>
                          </a:solidFill>
                          <a:latin typeface="微软雅黑" panose="020B0503020204020204" pitchFamily="34" charset="-122"/>
                          <a:ea typeface="微软雅黑" panose="020B0503020204020204" pitchFamily="34" charset="-122"/>
                        </a:rPr>
                        <a:t>z轴</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上升速度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托板上升时的速度(mm/s)</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369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下降速度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托板下降的速度(mm/s)</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最大上升高度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设置z轴所允许上升的最大高度(mm)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9626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最大下沉高度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设置所做零件的z轴最大高度(mm)</a:t>
                      </a:r>
                      <a:endParaRPr lang="zh-CN" altLang="en-US" sz="1600">
                        <a:solidFill>
                          <a:schemeClr val="tx1"/>
                        </a:solidFill>
                        <a:latin typeface="微软雅黑" panose="020B0503020204020204" pitchFamily="34" charset="-122"/>
                        <a:ea typeface="微软雅黑" panose="020B0503020204020204" pitchFamily="34" charset="-122"/>
                      </a:endParaRPr>
                    </a:p>
                    <a:p>
                      <a:pPr>
                        <a:buNone/>
                      </a:pPr>
                      <a:r>
                        <a:rPr lang="zh-CN" altLang="en-US" sz="1600">
                          <a:solidFill>
                            <a:schemeClr val="tx1"/>
                          </a:solidFill>
                          <a:latin typeface="微软雅黑" panose="020B0503020204020204" pitchFamily="34" charset="-122"/>
                          <a:ea typeface="微软雅黑" panose="020B0503020204020204" pitchFamily="34" charset="-122"/>
                        </a:rPr>
                        <a:t>导入零件高度大于此值时设备将发出报警信息</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清理高度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设置刮刀清理时的托板位置(mm)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搅拌高度_1</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设置树脂搅拌时托板运动的起始位置(mm)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搅拌高度_2</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设置树脂搅拌时托板运动的结束位置(mm)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搅拌速度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设置搅拌时的托板运动速度(mm/s)</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row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液位</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速度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液位沉降速度(mm/s)</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检测频率</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设置液位检测及调整的频率</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96265">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功率检测</a:t>
                      </a:r>
                      <a:r>
                        <a:rPr lang="en-US" altLang="zh-CN" sz="1600">
                          <a:solidFill>
                            <a:schemeClr val="tx1"/>
                          </a:solidFill>
                          <a:latin typeface="微软雅黑" panose="020B0503020204020204" pitchFamily="34" charset="-122"/>
                          <a:ea typeface="微软雅黑" panose="020B0503020204020204" pitchFamily="34" charset="-122"/>
                        </a:rPr>
                        <a:t>   </a:t>
                      </a:r>
                      <a:endParaRPr lang="en-US" altLang="zh-CN"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600">
                          <a:solidFill>
                            <a:schemeClr val="tx1"/>
                          </a:solidFill>
                          <a:latin typeface="微软雅黑" panose="020B0503020204020204" pitchFamily="34" charset="-122"/>
                          <a:ea typeface="微软雅黑" panose="020B0503020204020204" pitchFamily="34" charset="-122"/>
                        </a:rPr>
                        <a:t>X坐标、</a:t>
                      </a:r>
                      <a:endParaRPr lang="zh-CN" altLang="en-US" sz="1600">
                        <a:solidFill>
                          <a:schemeClr val="tx1"/>
                        </a:solidFill>
                        <a:latin typeface="微软雅黑" panose="020B0503020204020204" pitchFamily="34" charset="-122"/>
                        <a:ea typeface="微软雅黑" panose="020B0503020204020204" pitchFamily="34" charset="-122"/>
                      </a:endParaRPr>
                    </a:p>
                    <a:p>
                      <a:pPr>
                        <a:buNone/>
                      </a:pPr>
                      <a:r>
                        <a:rPr lang="zh-CN" altLang="en-US" sz="1600">
                          <a:solidFill>
                            <a:schemeClr val="tx1"/>
                          </a:solidFill>
                          <a:latin typeface="微软雅黑" panose="020B0503020204020204" pitchFamily="34" charset="-122"/>
                          <a:ea typeface="微软雅黑" panose="020B0503020204020204" pitchFamily="34" charset="-122"/>
                        </a:rPr>
                        <a:t>Y坐标</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设置功率检测头的位置(mm)</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rowSpan="2"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温度控</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2"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设定温度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设定树脂加热温度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仅哥白尼支持</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352425">
                <a:tc vMerge="1" gridSpan="2">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600">
                          <a:solidFill>
                            <a:schemeClr val="tx1"/>
                          </a:solidFill>
                          <a:latin typeface="微软雅黑" panose="020B0503020204020204" pitchFamily="34" charset="-122"/>
                          <a:ea typeface="微软雅黑" panose="020B0503020204020204" pitchFamily="34" charset="-122"/>
                        </a:rPr>
                        <a:t>最低、最高温度</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600">
                          <a:solidFill>
                            <a:schemeClr val="tx1"/>
                          </a:solidFill>
                          <a:latin typeface="微软雅黑" panose="020B0503020204020204" pitchFamily="34" charset="-122"/>
                          <a:ea typeface="微软雅黑" panose="020B0503020204020204" pitchFamily="34" charset="-122"/>
                        </a:rPr>
                        <a:t>设置温度控制范围</a:t>
                      </a:r>
                      <a:endParaRPr lang="zh-CN" altLang="en-US" sz="16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2" name="图片 1"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2.5.3   </a:t>
            </a:r>
            <a:r>
              <a:rPr lang="zh-CN" altLang="en-US"/>
              <a:t>扫描参数</a:t>
            </a: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77470" y="1204595"/>
            <a:ext cx="5235575" cy="4852035"/>
          </a:xfrm>
          <a:prstGeom prst="rect">
            <a:avLst/>
          </a:prstGeom>
        </p:spPr>
      </p:pic>
      <p:graphicFrame>
        <p:nvGraphicFramePr>
          <p:cNvPr id="6" name="表格 5"/>
          <p:cNvGraphicFramePr/>
          <p:nvPr/>
        </p:nvGraphicFramePr>
        <p:xfrm>
          <a:off x="5440680" y="57150"/>
          <a:ext cx="6687820" cy="6722745"/>
        </p:xfrm>
        <a:graphic>
          <a:graphicData uri="http://schemas.openxmlformats.org/drawingml/2006/table">
            <a:tbl>
              <a:tblPr firstRow="1" bandRow="1">
                <a:tableStyleId>{5C22544A-7EE6-4342-B048-85BDC9FD1C3A}</a:tableStyleId>
              </a:tblPr>
              <a:tblGrid>
                <a:gridCol w="826770"/>
                <a:gridCol w="1407160"/>
                <a:gridCol w="860425"/>
                <a:gridCol w="424180"/>
                <a:gridCol w="880110"/>
                <a:gridCol w="2289175"/>
              </a:tblGrid>
              <a:tr h="431800">
                <a:tc>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选项</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4">
                  <a:txBody>
                    <a:bodyPr/>
                    <a:p>
                      <a:pPr>
                        <a:buNone/>
                      </a:pPr>
                      <a:r>
                        <a:rPr lang="zh-CN" altLang="en-US" b="0">
                          <a:solidFill>
                            <a:schemeClr val="tx1"/>
                          </a:solidFill>
                          <a:latin typeface="微软雅黑" panose="020B0503020204020204" pitchFamily="34" charset="-122"/>
                          <a:ea typeface="微软雅黑" panose="020B0503020204020204" pitchFamily="34" charset="-122"/>
                        </a:rPr>
                        <a:t>说明</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165">
                <a:tc rowSpan="5">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r>
                        <a:rPr lang="zh-CN" altLang="en-US" b="0">
                          <a:solidFill>
                            <a:schemeClr val="tx1"/>
                          </a:solidFill>
                          <a:latin typeface="微软雅黑" panose="020B0503020204020204" pitchFamily="34" charset="-122"/>
                          <a:ea typeface="微软雅黑" panose="020B0503020204020204" pitchFamily="34" charset="-122"/>
                        </a:rPr>
                        <a:t>填充模式</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4">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r>
                        <a:rPr lang="zh-CN" altLang="en-US" b="0">
                          <a:solidFill>
                            <a:schemeClr val="tx1"/>
                          </a:solidFill>
                          <a:latin typeface="微软雅黑" panose="020B0503020204020204" pitchFamily="34" charset="-122"/>
                          <a:ea typeface="微软雅黑" panose="020B0503020204020204" pitchFamily="34" charset="-122"/>
                        </a:rPr>
                        <a:t>模式</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X-Y</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层间X向填充与Y向填充交叠</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8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XY</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单层完成X方向填充、Y方向填充</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16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X</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每层X方向填充</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8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Y</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每层Y方向填充</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2199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扫描线间距</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4">
                  <a:txBody>
                    <a:bodyPr/>
                    <a:p>
                      <a:pPr>
                        <a:buNone/>
                      </a:pPr>
                      <a:r>
                        <a:rPr lang="zh-CN" altLang="en-US" b="0">
                          <a:solidFill>
                            <a:schemeClr val="tx1"/>
                          </a:solidFill>
                          <a:latin typeface="微软雅黑" panose="020B0503020204020204" pitchFamily="34" charset="-122"/>
                          <a:ea typeface="微软雅黑" panose="020B0503020204020204" pitchFamily="34" charset="-122"/>
                        </a:rPr>
                        <a:t>扫描间距是指相邻两条平行扫描线的中心距离，</a:t>
                      </a:r>
                      <a:r>
                        <a:rPr lang="zh-CN" altLang="en-US" sz="1800">
                          <a:solidFill>
                            <a:schemeClr val="tx1"/>
                          </a:solidFill>
                          <a:latin typeface="微软雅黑" panose="020B0503020204020204" pitchFamily="34" charset="-122"/>
                          <a:ea typeface="微软雅黑" panose="020B0503020204020204" pitchFamily="34" charset="-122"/>
                          <a:sym typeface="+mn-ea"/>
                        </a:rPr>
                        <a:t>单位是mm</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40055">
                <a:tc rowSpan="2">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r>
                        <a:rPr lang="zh-CN" altLang="en-US" b="0">
                          <a:solidFill>
                            <a:schemeClr val="tx1"/>
                          </a:solidFill>
                          <a:latin typeface="微软雅黑" panose="020B0503020204020204" pitchFamily="34" charset="-122"/>
                          <a:ea typeface="微软雅黑" panose="020B0503020204020204" pitchFamily="34" charset="-122"/>
                        </a:rPr>
                        <a:t>树脂</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DP</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4">
                  <a:txBody>
                    <a:bodyPr/>
                    <a:p>
                      <a:pPr>
                        <a:buNone/>
                      </a:pPr>
                      <a:r>
                        <a:rPr lang="zh-CN" altLang="en-US" b="0">
                          <a:solidFill>
                            <a:schemeClr val="tx1"/>
                          </a:solidFill>
                          <a:latin typeface="微软雅黑" panose="020B0503020204020204" pitchFamily="34" charset="-122"/>
                          <a:ea typeface="微软雅黑" panose="020B0503020204020204" pitchFamily="34" charset="-122"/>
                        </a:rPr>
                        <a:t>树脂的透射深度，单位是mm</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8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Ec</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4">
                  <a:txBody>
                    <a:bodyPr/>
                    <a:p>
                      <a:pPr>
                        <a:buNone/>
                      </a:pPr>
                      <a:r>
                        <a:rPr lang="zh-CN" altLang="en-US" b="0">
                          <a:solidFill>
                            <a:schemeClr val="tx1"/>
                          </a:solidFill>
                          <a:latin typeface="微软雅黑" panose="020B0503020204020204" pitchFamily="34" charset="-122"/>
                          <a:ea typeface="微软雅黑" panose="020B0503020204020204" pitchFamily="34" charset="-122"/>
                        </a:rPr>
                        <a:t>树脂的临界曝光量，单位是mJ/cm</a:t>
                      </a:r>
                      <a:r>
                        <a:rPr lang="zh-CN" altLang="en-US" b="0" baseline="30000">
                          <a:solidFill>
                            <a:schemeClr val="tx1"/>
                          </a:solidFill>
                          <a:latin typeface="微软雅黑" panose="020B0503020204020204" pitchFamily="34" charset="-122"/>
                          <a:ea typeface="微软雅黑" panose="020B0503020204020204" pitchFamily="34" charset="-122"/>
                        </a:rPr>
                        <a:t>2</a:t>
                      </a:r>
                      <a:endParaRPr lang="zh-CN" altLang="en-US" b="0" baseline="3000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39140">
                <a:tc rowSpan="2">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r>
                        <a:rPr lang="zh-CN" altLang="en-US" b="0">
                          <a:solidFill>
                            <a:schemeClr val="tx1"/>
                          </a:solidFill>
                          <a:latin typeface="微软雅黑" panose="020B0503020204020204" pitchFamily="34" charset="-122"/>
                          <a:ea typeface="微软雅黑" panose="020B0503020204020204" pitchFamily="34" charset="-122"/>
                        </a:rPr>
                        <a:t>尺寸比例</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X向</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b="0">
                          <a:solidFill>
                            <a:schemeClr val="tx1"/>
                          </a:solidFill>
                          <a:latin typeface="微软雅黑" panose="020B0503020204020204" pitchFamily="34" charset="-122"/>
                          <a:ea typeface="微软雅黑" panose="020B0503020204020204" pitchFamily="34" charset="-122"/>
                        </a:rPr>
                        <a:t>X方向扫描比例系数</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2" gridSpan="2">
                  <a:txBody>
                    <a:bodyPr/>
                    <a:p>
                      <a:pPr>
                        <a:buNone/>
                      </a:pPr>
                      <a:r>
                        <a:rPr lang="zh-CN" altLang="en-US" b="0">
                          <a:solidFill>
                            <a:schemeClr val="tx1"/>
                          </a:solidFill>
                          <a:latin typeface="微软雅黑" panose="020B0503020204020204" pitchFamily="34" charset="-122"/>
                          <a:ea typeface="微软雅黑" panose="020B0503020204020204" pitchFamily="34" charset="-122"/>
                        </a:rPr>
                        <a:t>此参数是补偿由于收缩或其余因素造成的XY轴方向的尺寸线性系统误差，补偿因子要根据实测值确定</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2"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3977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Y向</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b="0">
                          <a:solidFill>
                            <a:schemeClr val="tx1"/>
                          </a:solidFill>
                          <a:latin typeface="微软雅黑" panose="020B0503020204020204" pitchFamily="34" charset="-122"/>
                          <a:ea typeface="微软雅黑" panose="020B0503020204020204" pitchFamily="34" charset="-122"/>
                        </a:rPr>
                        <a:t>Y方向扫描比例系数</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gridSpan="2">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165">
                <a:tc rowSpan="3">
                  <a:txBody>
                    <a:bodyPr/>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r>
                        <a:rPr lang="zh-CN" altLang="en-US" b="0">
                          <a:solidFill>
                            <a:schemeClr val="tx1"/>
                          </a:solidFill>
                          <a:latin typeface="微软雅黑" panose="020B0503020204020204" pitchFamily="34" charset="-122"/>
                          <a:ea typeface="微软雅黑" panose="020B0503020204020204" pitchFamily="34" charset="-122"/>
                        </a:rPr>
                        <a:t>速度</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5">
                  <a:txBody>
                    <a:bodyPr/>
                    <a:p>
                      <a:pPr>
                        <a:buNone/>
                      </a:pPr>
                      <a:r>
                        <a:rPr lang="zh-CN" altLang="en-US" b="0">
                          <a:solidFill>
                            <a:schemeClr val="tx1"/>
                          </a:solidFill>
                          <a:latin typeface="微软雅黑" panose="020B0503020204020204" pitchFamily="34" charset="-122"/>
                          <a:ea typeface="微软雅黑" panose="020B0503020204020204" pitchFamily="34" charset="-122"/>
                        </a:rPr>
                        <a:t>支撑、轮廓、填充</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6545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过固化深度</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过固化的深度(mm)</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值较大则速度较慢</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9563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速度比例</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b="0">
                          <a:solidFill>
                            <a:schemeClr val="tx1"/>
                          </a:solidFill>
                          <a:latin typeface="微软雅黑" panose="020B0503020204020204" pitchFamily="34" charset="-122"/>
                          <a:ea typeface="微软雅黑" panose="020B0503020204020204" pitchFamily="34" charset="-122"/>
                        </a:rPr>
                        <a:t>扫描速度系数</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b="0">
                          <a:solidFill>
                            <a:schemeClr val="tx1"/>
                          </a:solidFill>
                          <a:latin typeface="微软雅黑" panose="020B0503020204020204" pitchFamily="34" charset="-122"/>
                          <a:ea typeface="微软雅黑" panose="020B0503020204020204" pitchFamily="34" charset="-122"/>
                        </a:rPr>
                        <a:t>值较大则速度较快</a:t>
                      </a:r>
                      <a:endParaRPr lang="en-US" altLang="zh-CN"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2.5.4  </a:t>
            </a:r>
            <a:r>
              <a:rPr lang="zh-CN" altLang="en-US"/>
              <a:t>液位参数</a:t>
            </a:r>
            <a:r>
              <a:rPr lang="zh-CN" altLang="en-US" baseline="30000"/>
              <a:t>1</a:t>
            </a:r>
            <a:endParaRPr lang="zh-CN" altLang="en-US" baseline="30000"/>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104775" y="1204595"/>
            <a:ext cx="5581015" cy="4820920"/>
          </a:xfrm>
          <a:prstGeom prst="rect">
            <a:avLst/>
          </a:prstGeom>
        </p:spPr>
      </p:pic>
      <p:graphicFrame>
        <p:nvGraphicFramePr>
          <p:cNvPr id="6" name="表格 5"/>
          <p:cNvGraphicFramePr/>
          <p:nvPr/>
        </p:nvGraphicFramePr>
        <p:xfrm>
          <a:off x="5685790" y="461645"/>
          <a:ext cx="6428105" cy="5877560"/>
        </p:xfrm>
        <a:graphic>
          <a:graphicData uri="http://schemas.openxmlformats.org/drawingml/2006/table">
            <a:tbl>
              <a:tblPr firstRow="1" bandRow="1">
                <a:tableStyleId>{5C22544A-7EE6-4342-B048-85BDC9FD1C3A}</a:tableStyleId>
              </a:tblPr>
              <a:tblGrid>
                <a:gridCol w="657860"/>
                <a:gridCol w="1691005"/>
                <a:gridCol w="2092960"/>
                <a:gridCol w="1986280"/>
              </a:tblGrid>
              <a:tr h="803910">
                <a:tc>
                  <a:txBody>
                    <a:bodyPr/>
                    <a:p>
                      <a:pPr>
                        <a:buNone/>
                      </a:pP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选项</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说明</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826770">
                <a:tc rowSpan="2">
                  <a:txBody>
                    <a:bodyPr/>
                    <a:p>
                      <a:pPr>
                        <a:buNone/>
                      </a:pPr>
                      <a:endParaRPr lang="zh-CN" altLang="en-US" sz="1800" b="0">
                        <a:solidFill>
                          <a:schemeClr val="tx1"/>
                        </a:solidFill>
                        <a:latin typeface="微软雅黑" panose="020B0503020204020204" pitchFamily="34" charset="-122"/>
                        <a:ea typeface="微软雅黑" panose="020B0503020204020204" pitchFamily="34" charset="-122"/>
                      </a:endParaRPr>
                    </a:p>
                    <a:p>
                      <a:pPr>
                        <a:buNone/>
                      </a:pPr>
                      <a:r>
                        <a:rPr lang="zh-CN" altLang="en-US" sz="1800" b="0">
                          <a:solidFill>
                            <a:schemeClr val="tx1"/>
                          </a:solidFill>
                          <a:latin typeface="微软雅黑" panose="020B0503020204020204" pitchFamily="34" charset="-122"/>
                          <a:ea typeface="微软雅黑" panose="020B0503020204020204" pitchFamily="34" charset="-122"/>
                        </a:rPr>
                        <a:t>液位高度</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固定高度</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设置加工液面高度(mm)，若启动液位调整，液位将调整到设定的阈值左右</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5405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液位偏置_气泡</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设置清理气泡时偏置高度(mm)</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36600">
                <a:tc row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警告</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下限位</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设置平衡块下限位(mm</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row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限制平衡块上下移动位置</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3723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上限位</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设置平衡块上限位(mm)</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3080">
                <a:tc rowSpan="3">
                  <a:txBody>
                    <a:bodyPr/>
                    <a:p>
                      <a:pPr>
                        <a:buNone/>
                      </a:pPr>
                      <a:endParaRPr lang="zh-CN" altLang="en-US" sz="1800" b="0">
                        <a:solidFill>
                          <a:schemeClr val="tx1"/>
                        </a:solidFill>
                        <a:latin typeface="微软雅黑" panose="020B0503020204020204" pitchFamily="34" charset="-122"/>
                        <a:ea typeface="微软雅黑" panose="020B0503020204020204" pitchFamily="34" charset="-122"/>
                      </a:endParaRPr>
                    </a:p>
                    <a:p>
                      <a:pPr>
                        <a:buNone/>
                      </a:pPr>
                      <a:endParaRPr lang="zh-CN" altLang="en-US" sz="1800" b="0">
                        <a:solidFill>
                          <a:schemeClr val="tx1"/>
                        </a:solidFill>
                        <a:latin typeface="微软雅黑" panose="020B0503020204020204" pitchFamily="34" charset="-122"/>
                        <a:ea typeface="微软雅黑" panose="020B0503020204020204" pitchFamily="34" charset="-122"/>
                      </a:endParaRPr>
                    </a:p>
                    <a:p>
                      <a:pPr>
                        <a:buNone/>
                      </a:pPr>
                      <a:endParaRPr lang="zh-CN" altLang="en-US" sz="1800" b="0">
                        <a:solidFill>
                          <a:schemeClr val="tx1"/>
                        </a:solidFill>
                        <a:latin typeface="微软雅黑" panose="020B0503020204020204" pitchFamily="34" charset="-122"/>
                        <a:ea typeface="微软雅黑" panose="020B0503020204020204" pitchFamily="34" charset="-122"/>
                      </a:endParaRPr>
                    </a:p>
                    <a:p>
                      <a:pPr>
                        <a:buNone/>
                      </a:pPr>
                      <a:r>
                        <a:rPr lang="zh-CN" altLang="en-US" sz="1800" b="0">
                          <a:solidFill>
                            <a:schemeClr val="tx1"/>
                          </a:solidFill>
                          <a:latin typeface="微软雅黑" panose="020B0503020204020204" pitchFamily="34" charset="-122"/>
                          <a:ea typeface="微软雅黑" panose="020B0503020204020204" pitchFamily="34" charset="-122"/>
                        </a:rPr>
                        <a:t>液位调整</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3">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Step1、Step2、Step3</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80200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范围</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设置平衡块调整区间范围(mm)</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80391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比例系统</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a:buNone/>
                      </a:pPr>
                      <a:r>
                        <a:rPr lang="zh-CN" altLang="en-US" sz="1800" b="0">
                          <a:solidFill>
                            <a:schemeClr val="tx1"/>
                          </a:solidFill>
                          <a:latin typeface="微软雅黑" panose="020B0503020204020204" pitchFamily="34" charset="-122"/>
                          <a:ea typeface="微软雅黑" panose="020B0503020204020204" pitchFamily="34" charset="-122"/>
                        </a:rPr>
                        <a:t>移动距离系数</a:t>
                      </a:r>
                      <a:endParaRPr lang="zh-CN" altLang="en-US" sz="18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2.5.5  </a:t>
            </a:r>
            <a:r>
              <a:rPr lang="zh-CN" altLang="en-US"/>
              <a:t>系统参数</a:t>
            </a:r>
            <a:r>
              <a:rPr lang="zh-CN" altLang="en-US" baseline="30000"/>
              <a:t>0</a:t>
            </a:r>
            <a:endParaRPr lang="zh-CN" altLang="en-US" baseline="30000"/>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12700" y="1174750"/>
            <a:ext cx="6073775" cy="5118735"/>
          </a:xfrm>
          <a:prstGeom prst="rect">
            <a:avLst/>
          </a:prstGeom>
        </p:spPr>
      </p:pic>
      <p:graphicFrame>
        <p:nvGraphicFramePr>
          <p:cNvPr id="6" name="表格 5"/>
          <p:cNvGraphicFramePr/>
          <p:nvPr/>
        </p:nvGraphicFramePr>
        <p:xfrm>
          <a:off x="6177915" y="282575"/>
          <a:ext cx="5797550" cy="6010910"/>
        </p:xfrm>
        <a:graphic>
          <a:graphicData uri="http://schemas.openxmlformats.org/drawingml/2006/table">
            <a:tbl>
              <a:tblPr firstRow="1" bandRow="1">
                <a:tableStyleId>{5C22544A-7EE6-4342-B048-85BDC9FD1C3A}</a:tableStyleId>
              </a:tblPr>
              <a:tblGrid>
                <a:gridCol w="789305"/>
                <a:gridCol w="1109980"/>
                <a:gridCol w="3898265"/>
              </a:tblGrid>
              <a:tr h="874395">
                <a:tc>
                  <a:txBody>
                    <a:bodyPr/>
                    <a:p>
                      <a:pPr fontAlgn="auto">
                        <a:lnSpc>
                          <a:spcPct val="150000"/>
                        </a:lnSpc>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选项</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说明</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130935">
                <a:tc>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系统</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语言</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切换软件显示语言。(中文、英文)</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041400">
                <a:tc>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键盘</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选择后激活虚拟键盘(目前仅支持数字键盘)</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436370">
                <a:tc rowSpan="2">
                  <a:txBody>
                    <a:bodyPr/>
                    <a:p>
                      <a:pPr fontAlgn="auto">
                        <a:lnSpc>
                          <a:spcPct val="150000"/>
                        </a:lnSpc>
                        <a:buNone/>
                      </a:pPr>
                      <a:endParaRPr lang="zh-CN" altLang="en-US" sz="2000"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参数操作</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保存指定文件名的参数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52781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fontAlgn="auto">
                        <a:lnSpc>
                          <a:spcPct val="150000"/>
                        </a:lnSpc>
                        <a:buNone/>
                      </a:pPr>
                      <a:r>
                        <a:rPr lang="zh-CN" altLang="en-US" sz="2000" b="0">
                          <a:solidFill>
                            <a:schemeClr val="tx1"/>
                          </a:solidFill>
                          <a:latin typeface="微软雅黑" panose="020B0503020204020204" pitchFamily="34" charset="-122"/>
                          <a:ea typeface="微软雅黑" panose="020B0503020204020204" pitchFamily="34" charset="-122"/>
                        </a:rPr>
                        <a:t>载入指定文件名的参数</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4097"/>
          <p:cNvSpPr>
            <a:spLocks noGrp="1"/>
          </p:cNvSpPr>
          <p:nvPr>
            <p:ph type="title"/>
          </p:nvPr>
        </p:nvSpPr>
        <p:spPr>
          <a:xfrm>
            <a:off x="800100" y="276225"/>
            <a:ext cx="10815638" cy="796925"/>
          </a:xfrm>
        </p:spPr>
        <p:txBody>
          <a:bodyPr anchor="ctr"/>
          <a:p>
            <a:r>
              <a:rPr lang="zh-CN" altLang="en-US" dirty="0">
                <a:solidFill>
                  <a:srgbClr val="080808"/>
                </a:solidFill>
              </a:rPr>
              <a:t>一、V5软件的使用手册</a:t>
            </a:r>
            <a:endParaRPr lang="zh-CN" altLang="en-US" dirty="0">
              <a:solidFill>
                <a:srgbClr val="080808"/>
              </a:solidFill>
            </a:endParaRPr>
          </a:p>
        </p:txBody>
      </p:sp>
      <p:sp>
        <p:nvSpPr>
          <p:cNvPr id="4098" name="文本占位符 4098"/>
          <p:cNvSpPr>
            <a:spLocks noGrp="1"/>
          </p:cNvSpPr>
          <p:nvPr>
            <p:ph idx="1"/>
          </p:nvPr>
        </p:nvSpPr>
        <p:spPr>
          <a:xfrm>
            <a:off x="838200" y="1247775"/>
            <a:ext cx="10911840" cy="4846955"/>
          </a:xfrm>
        </p:spPr>
        <p:txBody>
          <a:bodyPr anchor="t"/>
          <a:p>
            <a:pPr marL="1905" indent="718820" algn="l">
              <a:lnSpc>
                <a:spcPct val="90000"/>
              </a:lnSpc>
              <a:buNone/>
            </a:pPr>
            <a:r>
              <a:rPr lang="zh-CN" altLang="en-US" dirty="0">
                <a:latin typeface="微软雅黑" panose="020B0503020204020204" pitchFamily="34" charset="-122"/>
                <a:ea typeface="微软雅黑" panose="020B0503020204020204" pitchFamily="34" charset="-122"/>
              </a:rPr>
              <a:t>1</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V5软件的介绍</a:t>
            </a:r>
            <a:endParaRPr lang="zh-CN" altLang="en-US" dirty="0">
              <a:latin typeface="微软雅黑" panose="020B0503020204020204" pitchFamily="34" charset="-122"/>
              <a:ea typeface="微软雅黑" panose="020B0503020204020204" pitchFamily="34" charset="-122"/>
            </a:endParaRPr>
          </a:p>
          <a:p>
            <a:pPr marL="1905" indent="718820" algn="l">
              <a:lnSpc>
                <a:spcPct val="90000"/>
              </a:lnSpc>
              <a:buNone/>
            </a:pPr>
            <a:r>
              <a:rPr lang="zh-CN" altLang="en-US" dirty="0">
                <a:latin typeface="微软雅黑" panose="020B0503020204020204" pitchFamily="34" charset="-122"/>
                <a:ea typeface="微软雅黑" panose="020B0503020204020204" pitchFamily="34" charset="-122"/>
              </a:rPr>
              <a:t>成型机的控制软件RSCON在WinXP下运行，可直接点击桌面上的快捷键启动。成型机监控软件的功能是：根据分层数据文件和支撑数据按一定的制作工艺生成扫描路径，控制X-Y扫描，并显示扫描轨迹；控制各个机构协调动作；对成型机的状态进行监视；设定工艺参数，手动操作成型机的运动部件。</a:t>
            </a:r>
            <a:endParaRPr lang="zh-CN" altLang="en-US" dirty="0">
              <a:latin typeface="微软雅黑" panose="020B0503020204020204" pitchFamily="34" charset="-122"/>
              <a:ea typeface="微软雅黑" panose="020B0503020204020204" pitchFamily="34" charset="-122"/>
            </a:endParaRPr>
          </a:p>
          <a:p>
            <a:pPr marL="1905" indent="718820" algn="l">
              <a:lnSpc>
                <a:spcPct val="90000"/>
              </a:lnSpc>
              <a:buNone/>
            </a:pPr>
            <a:r>
              <a:rPr lang="zh-CN" altLang="en-US" dirty="0">
                <a:latin typeface="微软雅黑" panose="020B0503020204020204" pitchFamily="34" charset="-122"/>
                <a:ea typeface="微软雅黑" panose="020B0503020204020204" pitchFamily="34" charset="-122"/>
              </a:rPr>
              <a:t>RSCON程序为全屏运行，程序打开后不推荐关闭，除非异常。程序主界面如下图所示，从UI结构布局上分为以下部分。</a:t>
            </a:r>
            <a:endParaRPr lang="zh-CN" altLang="en-US" dirty="0">
              <a:latin typeface="微软雅黑" panose="020B0503020204020204" pitchFamily="34" charset="-122"/>
              <a:ea typeface="微软雅黑" panose="020B0503020204020204" pitchFamily="34" charset="-122"/>
            </a:endParaRPr>
          </a:p>
          <a:p>
            <a:pPr marL="1373505" lvl="2" indent="-457200" algn="l">
              <a:lnSpc>
                <a:spcPct val="90000"/>
              </a:lnSpc>
              <a:buFont typeface="+mj-lt"/>
              <a:buAutoNum type="arabicPeriod"/>
            </a:pPr>
            <a:r>
              <a:rPr lang="zh-CN" altLang="en-US" sz="2000" dirty="0">
                <a:latin typeface="微软雅黑" panose="020B0503020204020204" pitchFamily="34" charset="-122"/>
                <a:ea typeface="微软雅黑" panose="020B0503020204020204" pitchFamily="34" charset="-122"/>
              </a:rPr>
              <a:t>主界面：</a:t>
            </a:r>
            <a:endParaRPr lang="zh-CN" altLang="en-US" sz="2000" dirty="0">
              <a:latin typeface="微软雅黑" panose="020B0503020204020204" pitchFamily="34" charset="-122"/>
              <a:ea typeface="微软雅黑" panose="020B0503020204020204" pitchFamily="34" charset="-122"/>
            </a:endParaRPr>
          </a:p>
          <a:p>
            <a:pPr marL="1373505" lvl="2" indent="-457200" algn="l">
              <a:lnSpc>
                <a:spcPct val="90000"/>
              </a:lnSpc>
              <a:buFont typeface="+mj-lt"/>
              <a:buAutoNum type="arabicPeriod"/>
            </a:pPr>
            <a:r>
              <a:rPr lang="zh-CN" altLang="en-US" sz="2000" dirty="0">
                <a:latin typeface="微软雅黑" panose="020B0503020204020204" pitchFamily="34" charset="-122"/>
                <a:ea typeface="微软雅黑" panose="020B0503020204020204" pitchFamily="34" charset="-122"/>
              </a:rPr>
              <a:t>控制页面；</a:t>
            </a:r>
            <a:endParaRPr lang="zh-CN" altLang="en-US" sz="2000" dirty="0">
              <a:latin typeface="微软雅黑" panose="020B0503020204020204" pitchFamily="34" charset="-122"/>
              <a:ea typeface="微软雅黑" panose="020B0503020204020204" pitchFamily="34" charset="-122"/>
            </a:endParaRPr>
          </a:p>
          <a:p>
            <a:pPr marL="1373505" lvl="2" indent="-457200" algn="l">
              <a:lnSpc>
                <a:spcPct val="90000"/>
              </a:lnSpc>
              <a:buFont typeface="+mj-lt"/>
              <a:buAutoNum type="arabicPeriod"/>
            </a:pPr>
            <a:r>
              <a:rPr lang="zh-CN" altLang="en-US" sz="2000" dirty="0">
                <a:latin typeface="微软雅黑" panose="020B0503020204020204" pitchFamily="34" charset="-122"/>
                <a:ea typeface="微软雅黑" panose="020B0503020204020204" pitchFamily="34" charset="-122"/>
              </a:rPr>
              <a:t>参数页面；</a:t>
            </a:r>
            <a:endParaRPr lang="zh-CN" altLang="en-US" sz="2000" dirty="0">
              <a:latin typeface="微软雅黑" panose="020B0503020204020204" pitchFamily="34" charset="-122"/>
              <a:ea typeface="微软雅黑" panose="020B0503020204020204" pitchFamily="34" charset="-122"/>
            </a:endParaRPr>
          </a:p>
          <a:p>
            <a:pPr marL="1373505" lvl="2" indent="-457200" algn="l">
              <a:lnSpc>
                <a:spcPct val="90000"/>
              </a:lnSpc>
              <a:buFont typeface="+mj-lt"/>
              <a:buAutoNum type="arabicPeriod"/>
            </a:pPr>
            <a:r>
              <a:rPr lang="zh-CN" altLang="en-US" sz="2000" dirty="0">
                <a:latin typeface="微软雅黑" panose="020B0503020204020204" pitchFamily="34" charset="-122"/>
                <a:ea typeface="微软雅黑" panose="020B0503020204020204" pitchFamily="34" charset="-122"/>
              </a:rPr>
              <a:t>辅助页面；</a:t>
            </a:r>
            <a:endParaRPr lang="zh-CN" altLang="en-US" sz="2000" dirty="0">
              <a:latin typeface="微软雅黑" panose="020B0503020204020204" pitchFamily="34" charset="-122"/>
              <a:ea typeface="微软雅黑" panose="020B0503020204020204" pitchFamily="34" charset="-122"/>
            </a:endParaRPr>
          </a:p>
          <a:p>
            <a:pPr marL="916305" lvl="2" indent="0" algn="l">
              <a:lnSpc>
                <a:spcPct val="90000"/>
              </a:lnSpc>
              <a:buFont typeface="+mj-lt"/>
              <a:buNone/>
            </a:pPr>
            <a:endParaRPr lang="zh-CN" altLang="en-US" sz="2000" dirty="0">
              <a:latin typeface="微软雅黑" panose="020B0503020204020204" pitchFamily="34" charset="-122"/>
              <a:ea typeface="微软雅黑" panose="020B0503020204020204" pitchFamily="34" charset="-122"/>
            </a:endParaRPr>
          </a:p>
        </p:txBody>
      </p:sp>
      <p:pic>
        <p:nvPicPr>
          <p:cNvPr id="2" name="图片 1" descr="图片1"/>
          <p:cNvPicPr>
            <a:picLocks noChangeAspect="1"/>
          </p:cNvPicPr>
          <p:nvPr/>
        </p:nvPicPr>
        <p:blipFill>
          <a:blip r:embed="rId1"/>
          <a:stretch>
            <a:fillRect/>
          </a:stretch>
        </p:blipFill>
        <p:spPr>
          <a:xfrm>
            <a:off x="3171825" y="1971675"/>
            <a:ext cx="5847715" cy="2914015"/>
          </a:xfrm>
          <a:prstGeom prst="rect">
            <a:avLst/>
          </a:prstGeom>
        </p:spPr>
      </p:pic>
      <p:pic>
        <p:nvPicPr>
          <p:cNvPr id="3" name="图片 2" descr="图片1"/>
          <p:cNvPicPr>
            <a:picLocks noChangeAspect="1"/>
          </p:cNvPicPr>
          <p:nvPr/>
        </p:nvPicPr>
        <p:blipFill>
          <a:blip r:embed="rId1"/>
          <a:stretch>
            <a:fillRect/>
          </a:stretch>
        </p:blipFill>
        <p:spPr>
          <a:xfrm>
            <a:off x="3171825" y="1971675"/>
            <a:ext cx="5847715" cy="2914015"/>
          </a:xfrm>
          <a:prstGeom prst="rect">
            <a:avLst/>
          </a:prstGeom>
        </p:spPr>
      </p:pic>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9400" y="96143"/>
            <a:ext cx="10753200" cy="742783"/>
          </a:xfrm>
        </p:spPr>
        <p:txBody>
          <a:bodyPr/>
          <a:p>
            <a:r>
              <a:rPr lang="en-US" altLang="zh-CN"/>
              <a:t>2.5.6  </a:t>
            </a:r>
            <a:r>
              <a:rPr lang="zh-CN" altLang="en-US"/>
              <a:t>激光器参数</a:t>
            </a:r>
            <a:r>
              <a:rPr lang="zh-CN" altLang="en-US" baseline="30000"/>
              <a:t>0</a:t>
            </a:r>
            <a:endParaRPr lang="zh-CN" altLang="en-US" baseline="30000"/>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135890" y="1022350"/>
            <a:ext cx="5581650" cy="5099050"/>
          </a:xfrm>
          <a:prstGeom prst="rect">
            <a:avLst/>
          </a:prstGeom>
        </p:spPr>
      </p:pic>
      <p:graphicFrame>
        <p:nvGraphicFramePr>
          <p:cNvPr id="6" name="表格 5"/>
          <p:cNvGraphicFramePr/>
          <p:nvPr/>
        </p:nvGraphicFramePr>
        <p:xfrm>
          <a:off x="5745480" y="192405"/>
          <a:ext cx="6276340" cy="6431915"/>
        </p:xfrm>
        <a:graphic>
          <a:graphicData uri="http://schemas.openxmlformats.org/drawingml/2006/table">
            <a:tbl>
              <a:tblPr firstRow="1" bandRow="1">
                <a:tableStyleId>{5C22544A-7EE6-4342-B048-85BDC9FD1C3A}</a:tableStyleId>
              </a:tblPr>
              <a:tblGrid>
                <a:gridCol w="868045"/>
                <a:gridCol w="1837055"/>
                <a:gridCol w="3571240"/>
              </a:tblGrid>
              <a:tr h="462280">
                <a:tc>
                  <a:txBody>
                    <a:bodyPr/>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选项</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说明</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54990">
                <a:tc rowSpan="3">
                  <a:txBody>
                    <a:bodyPr/>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激光器控制</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连接、断开</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通过串口连接或断开激光器</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318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开机、关机</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通过软件打开、关闭激光器</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12204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停止</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用于停止打开、关闭、更新激光器的操作</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264920">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激光器参数</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设定激光器正常工作时的参数。</a:t>
                      </a: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DIO、QSW、SHT、EXT的开关；</a:t>
                      </a: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频率(KHZ)、占空比、电流(A)的值。</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462280">
                <a:tc>
                  <a:txBody>
                    <a:bodyPr/>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操作参数</a:t>
                      </a: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a:buNone/>
                      </a:pP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gridSpan="2">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设置正常工作时激光器的频率范围、占空比范围、电流范围。</a:t>
                      </a: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设置自动开关激光器时电流的升降值(A)及延时(S)。</a:t>
                      </a: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设置激光器预热电流(A)，预热延时(Min)和稳定延时(Min)</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custDataLst>
              <p:tags r:id="rId1"/>
            </p:custDataLst>
          </p:nvPr>
        </p:nvPicPr>
        <p:blipFill>
          <a:blip r:embed="rId2"/>
          <a:stretch>
            <a:fillRect/>
          </a:stretch>
        </p:blipFill>
        <p:spPr>
          <a:xfrm>
            <a:off x="0" y="400685"/>
            <a:ext cx="11751945" cy="6313170"/>
          </a:xfrm>
          <a:prstGeom prst="rect">
            <a:avLst/>
          </a:prstGeom>
        </p:spPr>
      </p:pic>
      <p:graphicFrame>
        <p:nvGraphicFramePr>
          <p:cNvPr id="7" name="表格 6"/>
          <p:cNvGraphicFramePr/>
          <p:nvPr>
            <p:custDataLst>
              <p:tags r:id="rId3"/>
            </p:custDataLst>
          </p:nvPr>
        </p:nvGraphicFramePr>
        <p:xfrm>
          <a:off x="7276465" y="321310"/>
          <a:ext cx="4746625" cy="6487160"/>
        </p:xfrm>
        <a:graphic>
          <a:graphicData uri="http://schemas.openxmlformats.org/drawingml/2006/table">
            <a:tbl>
              <a:tblPr firstRow="1" bandRow="1">
                <a:tableStyleId>{5C22544A-7EE6-4342-B048-85BDC9FD1C3A}</a:tableStyleId>
              </a:tblPr>
              <a:tblGrid>
                <a:gridCol w="706755"/>
                <a:gridCol w="1560830"/>
                <a:gridCol w="2479040"/>
              </a:tblGrid>
              <a:tr h="953770">
                <a:tc rowSpan="5">
                  <a:txBody>
                    <a:bodyPr/>
                    <a:p>
                      <a:pPr indent="0" algn="l">
                        <a:lnSpc>
                          <a:spcPct val="120000"/>
                        </a:lnSpc>
                        <a:spcBef>
                          <a:spcPts val="0"/>
                        </a:spcBef>
                        <a:spcAft>
                          <a:spcPts val="0"/>
                        </a:spcAft>
                        <a:buNone/>
                      </a:pPr>
                      <a:r>
                        <a:rPr lang="zh-CN" sz="1800" b="1" spc="130">
                          <a:solidFill>
                            <a:srgbClr val="646464"/>
                          </a:solidFill>
                          <a:latin typeface="微软雅黑" panose="020B0503020204020204" pitchFamily="34" charset="-122"/>
                          <a:ea typeface="微软雅黑" panose="020B0503020204020204" pitchFamily="34" charset="-122"/>
                        </a:rPr>
                        <a:t>网络</a:t>
                      </a:r>
                      <a:endParaRPr lang="zh-CN"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zh-CN" sz="1800" b="1" spc="130">
                          <a:solidFill>
                            <a:srgbClr val="646464"/>
                          </a:solidFill>
                          <a:latin typeface="微软雅黑" panose="020B0503020204020204" pitchFamily="34" charset="-122"/>
                          <a:ea typeface="微软雅黑" panose="020B0503020204020204" pitchFamily="34" charset="-122"/>
                        </a:rPr>
                        <a:t>设备名称</a:t>
                      </a:r>
                      <a:endParaRPr lang="zh-CN"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zh-CN" sz="1800" b="1" spc="130">
                          <a:solidFill>
                            <a:srgbClr val="646464"/>
                          </a:solidFill>
                          <a:latin typeface="微软雅黑" panose="020B0503020204020204" pitchFamily="34" charset="-122"/>
                          <a:ea typeface="微软雅黑" panose="020B0503020204020204" pitchFamily="34" charset="-122"/>
                        </a:rPr>
                        <a:t>对设备进行编号</a:t>
                      </a:r>
                      <a:endParaRPr lang="zh-CN"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954405">
                <a:tc vMerge="1">
                  <a:tcPr>
                    <a:lnL w="9525">
                      <a:solidFill>
                        <a:srgbClr val="646464"/>
                      </a:solidFill>
                      <a:prstDash val="sysDash"/>
                    </a:lnL>
                    <a:lnR w="9525">
                      <a:solidFill>
                        <a:srgbClr val="646464"/>
                      </a:solidFill>
                      <a:prstDash val="sysDash"/>
                    </a:lnR>
                  </a:tcPr>
                </a:tc>
                <a:tc>
                  <a:txBody>
                    <a:bodyPr/>
                    <a:p>
                      <a:pPr indent="0" algn="ctr">
                        <a:lnSpc>
                          <a:spcPct val="120000"/>
                        </a:lnSpc>
                        <a:spcBef>
                          <a:spcPts val="0"/>
                        </a:spcBef>
                        <a:spcAft>
                          <a:spcPts val="0"/>
                        </a:spcAft>
                        <a:buNone/>
                      </a:pPr>
                      <a:r>
                        <a:rPr lang="zh-CN" sz="1800" b="1" spc="130">
                          <a:solidFill>
                            <a:srgbClr val="646464"/>
                          </a:solidFill>
                          <a:latin typeface="微软雅黑" panose="020B0503020204020204" pitchFamily="34" charset="-122"/>
                          <a:ea typeface="微软雅黑" panose="020B0503020204020204" pitchFamily="34" charset="-122"/>
                        </a:rPr>
                        <a:t>设备类型</a:t>
                      </a:r>
                      <a:endParaRPr lang="zh-CN"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endParaRPr lang="en-US" altLang="en-US"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r h="924560">
                <a:tc vMerge="1">
                  <a:tcPr>
                    <a:lnL w="9525">
                      <a:solidFill>
                        <a:srgbClr val="646464"/>
                      </a:solidFill>
                      <a:prstDash val="sysDash"/>
                    </a:lnL>
                    <a:lnR w="9525">
                      <a:solidFill>
                        <a:srgbClr val="646464"/>
                      </a:solidFill>
                      <a:prstDash val="sysDash"/>
                    </a:lnR>
                  </a:tcPr>
                </a:tc>
                <a:tc>
                  <a:txBody>
                    <a:bodyPr/>
                    <a:p>
                      <a:pPr indent="0" algn="ctr">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服务器IP</a:t>
                      </a:r>
                      <a:endPar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EPM服务器的IP地址</a:t>
                      </a:r>
                      <a:endPar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880745">
                <a:tc vMerge="1">
                  <a:tcPr>
                    <a:lnL w="9525">
                      <a:solidFill>
                        <a:srgbClr val="646464"/>
                      </a:solidFill>
                      <a:prstDash val="sysDash"/>
                    </a:lnL>
                    <a:lnR w="9525">
                      <a:solidFill>
                        <a:srgbClr val="646464"/>
                      </a:solidFill>
                      <a:prstDash val="sysDash"/>
                    </a:lnR>
                  </a:tcPr>
                </a:tc>
                <a:tc>
                  <a:txBody>
                    <a:bodyPr/>
                    <a:p>
                      <a:pPr indent="0" algn="ctr">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树脂型号</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24560">
                <a:tc vMerge="1">
                  <a:tcPr>
                    <a:lnL w="9525">
                      <a:solidFill>
                        <a:srgbClr val="646464"/>
                      </a:solidFill>
                      <a:prstDash val="sysDash"/>
                    </a:lnL>
                    <a:lnR w="9525">
                      <a:solidFill>
                        <a:srgbClr val="646464"/>
                      </a:solidFill>
                      <a:prstDash val="sysDash"/>
                    </a:lnR>
                    <a:lnB w="28575">
                      <a:solidFill>
                        <a:srgbClr val="646464"/>
                      </a:solidFill>
                      <a:prstDash val="solid"/>
                    </a:lnB>
                  </a:tcPr>
                </a:tc>
                <a:tc>
                  <a:txBody>
                    <a:bodyPr/>
                    <a:p>
                      <a:pPr indent="0" algn="ctr">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文件保存目录</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上传文件保存路径</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24560">
                <a:tc rowSpan="2">
                  <a:txBody>
                    <a:bodyPr/>
                    <a:p>
                      <a:pPr indent="0" algn="l">
                        <a:lnSpc>
                          <a:spcPct val="120000"/>
                        </a:lnSpc>
                        <a:spcBef>
                          <a:spcPts val="0"/>
                        </a:spcBef>
                        <a:spcAft>
                          <a:spcPts val="0"/>
                        </a:spcAft>
                        <a:buNone/>
                      </a:pPr>
                      <a:r>
                        <a:rPr lang="zh-CN" sz="1800" b="1" spc="130">
                          <a:solidFill>
                            <a:srgbClr val="646464"/>
                          </a:solidFill>
                          <a:latin typeface="微软雅黑" panose="020B0503020204020204" pitchFamily="34" charset="-122"/>
                          <a:ea typeface="微软雅黑" panose="020B0503020204020204" pitchFamily="34" charset="-122"/>
                        </a:rPr>
                        <a:t>登录</a:t>
                      </a:r>
                      <a:endParaRPr lang="zh-CN" sz="18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自动登录</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勾上则断线可以自行登录</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24560">
                <a:tc vMerge="1">
                  <a:tcPr>
                    <a:lnL w="9525">
                      <a:solidFill>
                        <a:srgbClr val="646464"/>
                      </a:solidFill>
                      <a:prstDash val="sysDash"/>
                    </a:lnL>
                    <a:lnR w="9525">
                      <a:solidFill>
                        <a:srgbClr val="646464"/>
                      </a:solidFill>
                      <a:prstDash val="sysDash"/>
                    </a:lnR>
                    <a:lnB w="28575">
                      <a:solidFill>
                        <a:srgbClr val="646464"/>
                      </a:solidFill>
                      <a:prstDash val="solid"/>
                    </a:lnB>
                  </a:tcPr>
                </a:tc>
                <a:tc>
                  <a:txBody>
                    <a:bodyPr/>
                    <a:p>
                      <a:pPr indent="0" algn="ctr">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rPr>
                        <a:t>间隔时长</a:t>
                      </a:r>
                      <a:endParaRPr lang="zh-CN" sz="1800" b="1" spc="130">
                        <a:solidFill>
                          <a:srgbClr val="404040"/>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p>
                      <a:pPr indent="0" algn="l">
                        <a:lnSpc>
                          <a:spcPct val="120000"/>
                        </a:lnSpc>
                        <a:spcBef>
                          <a:spcPts val="0"/>
                        </a:spcBef>
                        <a:spcAft>
                          <a:spcPts val="0"/>
                        </a:spcAft>
                        <a:buNone/>
                      </a:pPr>
                      <a:r>
                        <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间隔多长时间软件自我屏保（单位S)</a:t>
                      </a:r>
                      <a:endParaRPr lang="zh-CN" sz="18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pic>
        <p:nvPicPr>
          <p:cNvPr id="2" name="图片 1" descr="股份公司新LOGO"/>
          <p:cNvPicPr>
            <a:picLocks noChangeAspect="1"/>
          </p:cNvPicPr>
          <p:nvPr/>
        </p:nvPicPr>
        <p:blipFill>
          <a:blip r:embed="rId4"/>
          <a:stretch>
            <a:fillRect/>
          </a:stretch>
        </p:blipFill>
        <p:spPr>
          <a:xfrm rot="20580000">
            <a:off x="3155315" y="2782570"/>
            <a:ext cx="5718810" cy="129222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2.5.7  </a:t>
            </a:r>
            <a:r>
              <a:rPr lang="zh-CN" altLang="en-US"/>
              <a:t>扫描参数</a:t>
            </a:r>
            <a:r>
              <a:rPr lang="zh-CN" altLang="en-US" baseline="30000"/>
              <a:t>2</a:t>
            </a:r>
            <a:endParaRPr lang="zh-CN" altLang="en-US" baseline="30000"/>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273050" y="1095375"/>
            <a:ext cx="5624830" cy="5029835"/>
          </a:xfrm>
          <a:prstGeom prst="rect">
            <a:avLst/>
          </a:prstGeom>
        </p:spPr>
      </p:pic>
      <p:graphicFrame>
        <p:nvGraphicFramePr>
          <p:cNvPr id="7" name="表格 6"/>
          <p:cNvGraphicFramePr/>
          <p:nvPr>
            <p:custDataLst>
              <p:tags r:id="rId2"/>
            </p:custDataLst>
          </p:nvPr>
        </p:nvGraphicFramePr>
        <p:xfrm>
          <a:off x="6066155" y="1191260"/>
          <a:ext cx="5937250" cy="4946650"/>
        </p:xfrm>
        <a:graphic>
          <a:graphicData uri="http://schemas.openxmlformats.org/drawingml/2006/table">
            <a:tbl>
              <a:tblPr firstRow="1" bandRow="1">
                <a:tableStyleId>{5C22544A-7EE6-4342-B048-85BDC9FD1C3A}</a:tableStyleId>
              </a:tblPr>
              <a:tblGrid>
                <a:gridCol w="1327150"/>
                <a:gridCol w="1275080"/>
                <a:gridCol w="3335020"/>
              </a:tblGrid>
              <a:tr h="623570">
                <a:tc>
                  <a:txBody>
                    <a:bodyPr/>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选项</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说明</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785495">
                <a:tc rowSpan="5">
                  <a:txBody>
                    <a:bodyPr/>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endParaRPr lang="zh-CN" altLang="en-US" b="0">
                        <a:solidFill>
                          <a:schemeClr val="tx1"/>
                        </a:solidFill>
                        <a:latin typeface="微软雅黑" panose="020B0503020204020204" pitchFamily="34" charset="-122"/>
                        <a:ea typeface="微软雅黑" panose="020B0503020204020204" pitchFamily="34" charset="-122"/>
                      </a:endParaRPr>
                    </a:p>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    延时</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激光开</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扫描时打开激光器    延时(1us)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0007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激光关</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扫描时关闭激光器延时(1us)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2293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跳转延时</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跳转延时(10us)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24205">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扫描延时</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扫描延时(10us)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106680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多边形延时</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多边形延时(10us)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623570">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跳转速度</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速度</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fontAlgn="auto">
                        <a:lnSpc>
                          <a:spcPct val="150000"/>
                        </a:lnSpc>
                        <a:buNone/>
                      </a:pPr>
                      <a:r>
                        <a:rPr lang="zh-CN" altLang="en-US" b="0">
                          <a:solidFill>
                            <a:schemeClr val="tx1"/>
                          </a:solidFill>
                          <a:latin typeface="微软雅黑" panose="020B0503020204020204" pitchFamily="34" charset="-122"/>
                          <a:ea typeface="微软雅黑" panose="020B0503020204020204" pitchFamily="34" charset="-122"/>
                        </a:rPr>
                        <a:t>跳转速度(mm/s)</a:t>
                      </a:r>
                      <a:endParaRPr lang="zh-CN" altLang="en-US" b="0">
                        <a:solidFill>
                          <a:schemeClr val="tx1"/>
                        </a:solidFill>
                        <a:latin typeface="微软雅黑" panose="020B0503020204020204" pitchFamily="34" charset="-122"/>
                        <a:ea typeface="微软雅黑" panose="020B0503020204020204" pitchFamily="34"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pic>
        <p:nvPicPr>
          <p:cNvPr id="3" name="图片 2" descr="股份公司新LOGO"/>
          <p:cNvPicPr>
            <a:picLocks noChangeAspect="1"/>
          </p:cNvPicPr>
          <p:nvPr/>
        </p:nvPicPr>
        <p:blipFill>
          <a:blip r:embed="rId3"/>
          <a:stretch>
            <a:fillRect/>
          </a:stretch>
        </p:blipFill>
        <p:spPr>
          <a:xfrm rot="20580000">
            <a:off x="3155315" y="2782570"/>
            <a:ext cx="5718810" cy="129222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2.5.8  </a:t>
            </a:r>
            <a:r>
              <a:rPr lang="zh-CN" altLang="en-US"/>
              <a:t>初始化参数</a:t>
            </a: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54610" y="151130"/>
            <a:ext cx="5457190" cy="6591935"/>
          </a:xfrm>
          <a:prstGeom prst="rect">
            <a:avLst/>
          </a:prstGeom>
        </p:spPr>
      </p:pic>
      <p:graphicFrame>
        <p:nvGraphicFramePr>
          <p:cNvPr id="6" name="表格 5"/>
          <p:cNvGraphicFramePr/>
          <p:nvPr>
            <p:custDataLst>
              <p:tags r:id="rId2"/>
            </p:custDataLst>
          </p:nvPr>
        </p:nvGraphicFramePr>
        <p:xfrm>
          <a:off x="6544310" y="93345"/>
          <a:ext cx="5540375" cy="6649085"/>
        </p:xfrm>
        <a:graphic>
          <a:graphicData uri="http://schemas.openxmlformats.org/drawingml/2006/table">
            <a:tbl>
              <a:tblPr firstRow="1" bandRow="1">
                <a:tableStyleId>{69C7853C-536D-4A76-A0AE-DD22124D55A5}</a:tableStyleId>
              </a:tblPr>
              <a:tblGrid>
                <a:gridCol w="535305"/>
                <a:gridCol w="1097915"/>
                <a:gridCol w="3907155"/>
              </a:tblGrid>
              <a:tr h="343535">
                <a:tc>
                  <a:txBody>
                    <a:bodyPr/>
                    <a:p>
                      <a:pPr>
                        <a:buNone/>
                      </a:pPr>
                      <a:endParaRPr lang="zh-CN" altLang="en-US" sz="1600"/>
                    </a:p>
                  </a:txBody>
                  <a:tcPr>
                    <a:lnL w="12700" cap="flat" cmpd="sng" algn="ctr">
                      <a:solidFill>
                        <a:schemeClr val="tx1"/>
                      </a:solidFill>
                      <a:prstDash val="solid"/>
                      <a:miter lim="800000"/>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选项</a:t>
                      </a:r>
                      <a:endParaRPr lang="zh-CN" altLang="en-US" sz="1600"/>
                    </a:p>
                  </a:txBody>
                  <a:tcPr>
                    <a:lnL w="12700" cap="flat" cmpd="sng" algn="ctr">
                      <a:solidFill>
                        <a:schemeClr val="tx1"/>
                      </a:solidFill>
                      <a:prstDash val="solid"/>
                      <a:miter lim="800000"/>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说明</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415925">
                <a:tc rowSpan="2">
                  <a:txBody>
                    <a:bodyPr/>
                    <a:p>
                      <a:pPr>
                        <a:buNone/>
                      </a:pPr>
                      <a:r>
                        <a:rPr lang="zh-CN" altLang="en-US" sz="1600"/>
                        <a:t>设备</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平台尺寸</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包括</a:t>
                      </a:r>
                      <a:r>
                        <a:rPr lang="en-US" altLang="zh-CN" sz="1600"/>
                        <a:t>300</a:t>
                      </a:r>
                      <a:r>
                        <a:rPr lang="zh-CN" altLang="en-US" sz="1600"/>
                        <a:t>、350、450、600及自定义</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593725">
                <a:tc vMerge="1">
                  <a:tcPr>
                    <a:lnL w="12700" cap="flat" cmpd="sng" algn="ctr">
                      <a:solidFill>
                        <a:schemeClr val="tx1"/>
                      </a:solidFill>
                      <a:prstDash val="solid"/>
                      <a:miter lim="800000"/>
                    </a:lnL>
                    <a:lnR w="12700" cap="flat" cmpd="sng" algn="ctr">
                      <a:solidFill>
                        <a:schemeClr val="tx1"/>
                      </a:solidFill>
                      <a:prstDash val="solid"/>
                      <a:miter lim="800000"/>
                    </a:lnR>
                    <a:lnB w="12700" cap="flat" cmpd="sng" algn="ctr">
                      <a:solidFill>
                        <a:schemeClr val="tx1"/>
                      </a:solidFill>
                      <a:prstDash val="solid"/>
                      <a:miter lim="800000"/>
                    </a:lnB>
                  </a:tcPr>
                </a:tc>
                <a:tc>
                  <a:txBody>
                    <a:bodyPr/>
                    <a:p>
                      <a:pPr>
                        <a:buNone/>
                      </a:pPr>
                      <a:r>
                        <a:rPr lang="zh-CN" altLang="en-US" sz="1600"/>
                        <a:t>硬件版本</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包括RS、哥白尼、RS_UPGRADE三种型号</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415925">
                <a:tc rowSpan="4">
                  <a:txBody>
                    <a:bodyPr/>
                    <a:p>
                      <a:pPr>
                        <a:buNone/>
                      </a:pPr>
                      <a:r>
                        <a:rPr lang="zh-CN" altLang="en-US" sz="1600"/>
                        <a:t>扫描卡</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类型</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支持RTC3、RTC4、CTI等型号。</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415290">
                <a:tc vMerge="1">
                  <a:tcPr>
                    <a:lnL w="12700" cap="flat" cmpd="sng" algn="ctr">
                      <a:solidFill>
                        <a:schemeClr val="tx1"/>
                      </a:solidFill>
                      <a:prstDash val="solid"/>
                      <a:miter lim="800000"/>
                    </a:lnL>
                    <a:lnR w="12700" cap="flat" cmpd="sng" algn="ctr">
                      <a:solidFill>
                        <a:schemeClr val="tx1"/>
                      </a:solidFill>
                      <a:prstDash val="solid"/>
                      <a:miter lim="800000"/>
                    </a:lnR>
                  </a:tcPr>
                </a:tc>
                <a:tc>
                  <a:txBody>
                    <a:bodyPr/>
                    <a:p>
                      <a:pPr>
                        <a:buNone/>
                      </a:pPr>
                      <a:r>
                        <a:rPr lang="zh-CN" altLang="en-US" sz="1600"/>
                        <a:t>聚焦类型</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支持2D、3D。</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415925">
                <a:tc vMerge="1">
                  <a:tcPr>
                    <a:lnL w="12700" cap="flat" cmpd="sng" algn="ctr">
                      <a:solidFill>
                        <a:schemeClr val="tx1"/>
                      </a:solidFill>
                      <a:prstDash val="solid"/>
                      <a:miter lim="800000"/>
                    </a:lnL>
                    <a:lnR w="12700" cap="flat" cmpd="sng" algn="ctr">
                      <a:solidFill>
                        <a:schemeClr val="tx1"/>
                      </a:solidFill>
                      <a:prstDash val="solid"/>
                      <a:miter lim="800000"/>
                    </a:lnR>
                  </a:tcPr>
                </a:tc>
                <a:tc>
                  <a:txBody>
                    <a:bodyPr/>
                    <a:p>
                      <a:pPr>
                        <a:buNone/>
                      </a:pPr>
                      <a:r>
                        <a:rPr lang="zh-CN" altLang="en-US" sz="1600"/>
                        <a:t>K值</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扫描定位精度(bit/mm)</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593725">
                <a:tc vMerge="1">
                  <a:tcPr>
                    <a:lnL w="12700" cap="flat" cmpd="sng" algn="ctr">
                      <a:solidFill>
                        <a:schemeClr val="tx1"/>
                      </a:solidFill>
                      <a:prstDash val="solid"/>
                      <a:miter lim="800000"/>
                    </a:lnL>
                    <a:lnR w="12700" cap="flat" cmpd="sng" algn="ctr">
                      <a:solidFill>
                        <a:schemeClr val="tx1"/>
                      </a:solidFill>
                      <a:prstDash val="solid"/>
                      <a:miter lim="800000"/>
                    </a:lnR>
                    <a:lnB w="12700" cap="flat" cmpd="sng" algn="ctr">
                      <a:solidFill>
                        <a:schemeClr val="tx1"/>
                      </a:solidFill>
                      <a:prstDash val="solid"/>
                      <a:miter lim="800000"/>
                    </a:lnB>
                  </a:tcPr>
                </a:tc>
                <a:tc>
                  <a:txBody>
                    <a:bodyPr/>
                    <a:p>
                      <a:pPr>
                        <a:buNone/>
                      </a:pPr>
                      <a:r>
                        <a:rPr lang="zh-CN" altLang="en-US" sz="1600"/>
                        <a:t>CTB </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标定文件名。</a:t>
                      </a:r>
                      <a:endParaRPr lang="zh-CN" altLang="en-US" sz="1600"/>
                    </a:p>
                    <a:p>
                      <a:pPr>
                        <a:buNone/>
                      </a:pPr>
                      <a:r>
                        <a:rPr lang="zh-CN" altLang="en-US" sz="1600"/>
                        <a:t>ScanLab.的为*.CTB；CTI的为*.XML。</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842645">
                <a:tc>
                  <a:txBody>
                    <a:bodyPr/>
                    <a:p>
                      <a:pPr>
                        <a:buNone/>
                      </a:pPr>
                      <a:r>
                        <a:rPr lang="zh-CN" altLang="en-US" sz="1600"/>
                        <a:t>液位</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检测器</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检测器类型。</a:t>
                      </a:r>
                      <a:endParaRPr lang="zh-CN" altLang="en-US" sz="1600"/>
                    </a:p>
                    <a:p>
                      <a:pPr>
                        <a:buNone/>
                      </a:pPr>
                      <a:r>
                        <a:rPr lang="zh-CN" altLang="en-US" sz="1600"/>
                        <a:t>包括没有、模拟输出、数字输出、AD输出</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593725">
                <a:tc rowSpan="2">
                  <a:txBody>
                    <a:bodyPr/>
                    <a:p>
                      <a:pPr>
                        <a:buNone/>
                      </a:pPr>
                      <a:r>
                        <a:rPr lang="zh-CN" altLang="en-US" sz="1600"/>
                        <a:t>Com端口</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Com端口及波特率</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软件与设备的通讯接口及波特率设置</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593725">
                <a:tc vMerge="1">
                  <a:tcPr>
                    <a:lnL w="12700" cap="flat" cmpd="sng" algn="ctr">
                      <a:solidFill>
                        <a:schemeClr val="tx1"/>
                      </a:solidFill>
                      <a:prstDash val="solid"/>
                      <a:miter lim="800000"/>
                    </a:lnL>
                    <a:lnR w="12700" cap="flat" cmpd="sng" algn="ctr">
                      <a:solidFill>
                        <a:schemeClr val="tx1"/>
                      </a:solidFill>
                      <a:prstDash val="solid"/>
                      <a:miter lim="800000"/>
                    </a:lnR>
                    <a:lnB w="12700" cap="flat" cmpd="sng" algn="ctr">
                      <a:solidFill>
                        <a:schemeClr val="tx1"/>
                      </a:solidFill>
                      <a:prstDash val="solid"/>
                      <a:miter lim="800000"/>
                    </a:lnB>
                  </a:tcPr>
                </a:tc>
                <a:tc>
                  <a:txBody>
                    <a:bodyPr/>
                    <a:p>
                      <a:pPr>
                        <a:buNone/>
                      </a:pPr>
                      <a:r>
                        <a:rPr lang="zh-CN" altLang="en-US" sz="1600"/>
                        <a:t>传感器接口</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传感器的通讯接口及波特率设置</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415290">
                <a:tc rowSpan="3">
                  <a:txBody>
                    <a:bodyPr/>
                    <a:p>
                      <a:pPr>
                        <a:buNone/>
                      </a:pPr>
                      <a:r>
                        <a:rPr lang="zh-CN" altLang="en-US" sz="1600"/>
                        <a:t>激光</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厂家</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激光器厂家</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415925">
                <a:tc vMerge="1">
                  <a:tcPr>
                    <a:lnL w="12700" cap="flat" cmpd="sng" algn="ctr">
                      <a:solidFill>
                        <a:schemeClr val="tx1"/>
                      </a:solidFill>
                      <a:prstDash val="solid"/>
                      <a:miter lim="800000"/>
                    </a:lnL>
                    <a:lnR w="12700" cap="flat" cmpd="sng" algn="ctr">
                      <a:solidFill>
                        <a:schemeClr val="tx1"/>
                      </a:solidFill>
                      <a:prstDash val="solid"/>
                      <a:miter lim="800000"/>
                    </a:lnR>
                  </a:tcPr>
                </a:tc>
                <a:tc>
                  <a:txBody>
                    <a:bodyPr/>
                    <a:p>
                      <a:pPr>
                        <a:buNone/>
                      </a:pPr>
                      <a:r>
                        <a:rPr lang="zh-CN" altLang="en-US" sz="1600"/>
                        <a:t>端口</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c>
                  <a:txBody>
                    <a:bodyPr/>
                    <a:p>
                      <a:pPr>
                        <a:buNone/>
                      </a:pPr>
                      <a:r>
                        <a:rPr lang="zh-CN" altLang="en-US" sz="1600"/>
                        <a:t>激光器连接端口</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noFill/>
                  </a:tcPr>
                </a:tc>
              </a:tr>
              <a:tr h="593725">
                <a:tc vMerge="1">
                  <a:tcPr>
                    <a:lnL w="12700" cap="flat" cmpd="sng" algn="ctr">
                      <a:solidFill>
                        <a:schemeClr val="tx1"/>
                      </a:solidFill>
                      <a:prstDash val="solid"/>
                      <a:miter lim="800000"/>
                    </a:lnL>
                    <a:lnR w="12700" cap="flat" cmpd="sng" algn="ctr">
                      <a:solidFill>
                        <a:schemeClr val="tx1"/>
                      </a:solidFill>
                      <a:prstDash val="solid"/>
                      <a:miter lim="800000"/>
                    </a:lnR>
                    <a:lnB w="12700" cap="flat" cmpd="sng" algn="ctr">
                      <a:solidFill>
                        <a:schemeClr val="tx1"/>
                      </a:solidFill>
                      <a:prstDash val="solid"/>
                      <a:miter lim="800000"/>
                    </a:lnB>
                  </a:tcPr>
                </a:tc>
                <a:tc>
                  <a:txBody>
                    <a:bodyPr/>
                    <a:p>
                      <a:pPr>
                        <a:buNone/>
                      </a:pPr>
                      <a:r>
                        <a:rPr lang="zh-CN" altLang="en-US" sz="1600"/>
                        <a:t>自动连接</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c>
                  <a:txBody>
                    <a:bodyPr/>
                    <a:p>
                      <a:pPr>
                        <a:buNone/>
                      </a:pPr>
                      <a:r>
                        <a:rPr lang="zh-CN" altLang="en-US" sz="1600"/>
                        <a:t>选择后参数设置页会增加激光参数设置页</a:t>
                      </a:r>
                      <a:endParaRPr lang="zh-CN" altLang="en-US" sz="1600"/>
                    </a:p>
                  </a:txBody>
                  <a:tcPr>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bl>
          </a:graphicData>
        </a:graphic>
      </p:graphicFrame>
      <p:pic>
        <p:nvPicPr>
          <p:cNvPr id="3" name="图片 2" descr="股份公司新LOGO"/>
          <p:cNvPicPr>
            <a:picLocks noChangeAspect="1"/>
          </p:cNvPicPr>
          <p:nvPr/>
        </p:nvPicPr>
        <p:blipFill>
          <a:blip r:embed="rId3"/>
          <a:stretch>
            <a:fillRect/>
          </a:stretch>
        </p:blipFill>
        <p:spPr>
          <a:xfrm rot="20580000">
            <a:off x="3155315" y="2782570"/>
            <a:ext cx="5718810" cy="129222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2.6    </a:t>
            </a:r>
            <a:r>
              <a:rPr lang="zh-CN" altLang="en-US"/>
              <a:t>辅助窗口：</a:t>
            </a:r>
            <a:endParaRPr lang="zh-CN" altLang="en-US"/>
          </a:p>
        </p:txBody>
      </p:sp>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399415" y="1204595"/>
            <a:ext cx="8839835" cy="1332230"/>
          </a:xfrm>
          <a:prstGeom prst="rect">
            <a:avLst/>
          </a:prstGeom>
          <a:noFill/>
        </p:spPr>
        <p:txBody>
          <a:bodyPr wrap="square" rtlCol="0" anchor="t">
            <a:spAutoFit/>
          </a:bodyPr>
          <a:p>
            <a:r>
              <a:rPr lang="zh-CN" altLang="en-US" sz="2000">
                <a:latin typeface="微软雅黑" panose="020B0503020204020204" pitchFamily="34" charset="-122"/>
                <a:ea typeface="微软雅黑" panose="020B0503020204020204" pitchFamily="34" charset="-122"/>
              </a:rPr>
              <a:t>切换权限</a:t>
            </a:r>
            <a:endParaRPr lang="zh-CN" altLang="en-US"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       输入对应密码，选择不同权限。</a:t>
            </a:r>
            <a:endParaRPr lang="zh-CN" altLang="en-US"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   （密码由可咨询联泰技术支持工程师）</a:t>
            </a:r>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115695" y="2536825"/>
            <a:ext cx="2856865" cy="3333115"/>
          </a:xfrm>
          <a:prstGeom prst="rect">
            <a:avLst/>
          </a:prstGeom>
        </p:spPr>
      </p:pic>
      <p:sp>
        <p:nvSpPr>
          <p:cNvPr id="7" name="文本框 6"/>
          <p:cNvSpPr txBox="1"/>
          <p:nvPr/>
        </p:nvSpPr>
        <p:spPr>
          <a:xfrm>
            <a:off x="6942455" y="1204595"/>
            <a:ext cx="5154295" cy="1332230"/>
          </a:xfrm>
          <a:prstGeom prst="rect">
            <a:avLst/>
          </a:prstGeom>
          <a:noFill/>
        </p:spPr>
        <p:txBody>
          <a:bodyPr wrap="square" rtlCol="0" anchor="t">
            <a:spAutoFit/>
          </a:bodyPr>
          <a:p>
            <a:r>
              <a:rPr lang="zh-CN" altLang="en-US" sz="2000">
                <a:latin typeface="微软雅黑" panose="020B0503020204020204" pitchFamily="34" charset="-122"/>
                <a:ea typeface="微软雅黑" panose="020B0503020204020204" pitchFamily="34" charset="-122"/>
              </a:rPr>
              <a:t>虚拟数字键盘</a:t>
            </a:r>
            <a:endParaRPr lang="zh-CN" altLang="en-US"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       仅在选择虚拟键盘后有效。自动弹              开、隐藏及停靠。</a:t>
            </a:r>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6943090" y="2717800"/>
            <a:ext cx="3914140" cy="2971165"/>
          </a:xfrm>
          <a:prstGeom prst="rect">
            <a:avLst/>
          </a:prstGeom>
        </p:spPr>
      </p:pic>
      <p:pic>
        <p:nvPicPr>
          <p:cNvPr id="9" name="图片 8" descr="股份公司新LOGO"/>
          <p:cNvPicPr>
            <a:picLocks noChangeAspect="1"/>
          </p:cNvPicPr>
          <p:nvPr/>
        </p:nvPicPr>
        <p:blipFill>
          <a:blip r:embed="rId3"/>
          <a:stretch>
            <a:fillRect/>
          </a:stretch>
        </p:blipFill>
        <p:spPr>
          <a:xfrm rot="20580000">
            <a:off x="3236595" y="2782570"/>
            <a:ext cx="5718810" cy="12922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9457"/>
          <p:cNvSpPr>
            <a:spLocks noGrp="1"/>
          </p:cNvSpPr>
          <p:nvPr>
            <p:ph type="title"/>
          </p:nvPr>
        </p:nvSpPr>
        <p:spPr>
          <a:xfrm>
            <a:off x="1186180" y="276225"/>
            <a:ext cx="10427970" cy="615950"/>
          </a:xfrm>
        </p:spPr>
        <p:txBody>
          <a:bodyPr anchor="ctr"/>
          <a:p>
            <a:r>
              <a:rPr lang="en-US" altLang="zh-CN" sz="3200" dirty="0">
                <a:solidFill>
                  <a:srgbClr val="080808"/>
                </a:solidFill>
              </a:rPr>
              <a:t>           </a:t>
            </a:r>
            <a:r>
              <a:rPr lang="zh-CN" altLang="en-US" sz="3200" dirty="0">
                <a:solidFill>
                  <a:srgbClr val="080808"/>
                </a:solidFill>
              </a:rPr>
              <a:t>三  </a:t>
            </a:r>
            <a:r>
              <a:rPr lang="en-US" altLang="zh-CN" sz="3200" dirty="0">
                <a:solidFill>
                  <a:srgbClr val="080808"/>
                </a:solidFill>
              </a:rPr>
              <a:t>3.1</a:t>
            </a:r>
            <a:r>
              <a:rPr lang="zh-CN" altLang="en-US" sz="3200" dirty="0">
                <a:solidFill>
                  <a:srgbClr val="080808"/>
                </a:solidFill>
              </a:rPr>
              <a:t> </a:t>
            </a:r>
            <a:r>
              <a:rPr lang="en-US" altLang="zh-CN" sz="3200" dirty="0">
                <a:solidFill>
                  <a:srgbClr val="080808"/>
                </a:solidFill>
              </a:rPr>
              <a:t>RSCON </a:t>
            </a:r>
            <a:r>
              <a:rPr lang="zh-CN" altLang="en-US" sz="3200" dirty="0">
                <a:solidFill>
                  <a:srgbClr val="080808"/>
                </a:solidFill>
              </a:rPr>
              <a:t>V5 上机步骤</a:t>
            </a:r>
            <a:endParaRPr lang="zh-CN" altLang="en-US" sz="3200" dirty="0">
              <a:solidFill>
                <a:srgbClr val="080808"/>
              </a:solidFill>
            </a:endParaRPr>
          </a:p>
        </p:txBody>
      </p:sp>
      <p:sp>
        <p:nvSpPr>
          <p:cNvPr id="19459" name="文本占位符 19458"/>
          <p:cNvSpPr>
            <a:spLocks noGrp="1"/>
          </p:cNvSpPr>
          <p:nvPr>
            <p:ph idx="1"/>
          </p:nvPr>
        </p:nvSpPr>
        <p:spPr>
          <a:xfrm>
            <a:off x="397510" y="1073150"/>
            <a:ext cx="11517630" cy="5759450"/>
          </a:xfrm>
          <a:ln>
            <a:miter/>
          </a:ln>
        </p:spPr>
        <p:txBody>
          <a:bodyPr vert="horz">
            <a:normAutofit lnSpcReduction="20000"/>
          </a:bodyPr>
          <a:p>
            <a:pPr marL="1905" indent="-230505" fontAlgn="base">
              <a:lnSpc>
                <a:spcPct val="90000"/>
              </a:lnSpc>
              <a:buNone/>
            </a:pPr>
            <a:r>
              <a:rPr lang="zh-CN" altLang="en-US" strike="noStrike" noProof="1" dirty="0"/>
              <a:t>a、双击                打开RSCON </a:t>
            </a:r>
            <a:r>
              <a:rPr lang="en-US" altLang="zh-CN" strike="noStrike" noProof="1" dirty="0"/>
              <a:t>V 5</a:t>
            </a:r>
            <a:r>
              <a:rPr lang="zh-CN" altLang="en-US" strike="noStrike" noProof="1" dirty="0"/>
              <a:t>软件，弹出系统初始化对话框              </a:t>
            </a:r>
            <a:endParaRPr lang="zh-CN" altLang="en-US" strike="noStrike" noProof="1" dirty="0"/>
          </a:p>
          <a:p>
            <a:pPr marL="1905" indent="-230505" fontAlgn="base">
              <a:lnSpc>
                <a:spcPct val="90000"/>
              </a:lnSpc>
              <a:buNone/>
            </a:pPr>
            <a:r>
              <a:rPr lang="zh-CN" altLang="en-US" strike="noStrike" noProof="1" dirty="0"/>
              <a:t>     如图</a:t>
            </a:r>
            <a:r>
              <a:rPr lang="en-US" altLang="zh-CN" strike="noStrike" noProof="1" dirty="0"/>
              <a:t>1</a:t>
            </a:r>
            <a:r>
              <a:rPr lang="zh-CN" altLang="en-US" strike="noStrike" noProof="1" dirty="0"/>
              <a:t>所示，点击</a:t>
            </a:r>
            <a:r>
              <a:rPr lang="en-US" altLang="zh-CN" strike="noStrike" noProof="1" dirty="0"/>
              <a:t>“</a:t>
            </a:r>
            <a:r>
              <a:rPr lang="zh-CN" altLang="en-US" strike="noStrike" noProof="1" dirty="0"/>
              <a:t>确定</a:t>
            </a:r>
            <a:r>
              <a:rPr lang="en-US" altLang="zh-CN" strike="noStrike" noProof="1" dirty="0"/>
              <a:t>”</a:t>
            </a:r>
            <a:r>
              <a:rPr lang="zh-CN" altLang="en-US" strike="noStrike" noProof="1" dirty="0"/>
              <a:t>，系统将自动完成初始化；</a:t>
            </a:r>
            <a:endParaRPr lang="zh-CN" altLang="en-US" strike="noStrike" noProof="1" dirty="0"/>
          </a:p>
          <a:p>
            <a:pPr marL="1905" indent="-230505" fontAlgn="base">
              <a:lnSpc>
                <a:spcPct val="150000"/>
              </a:lnSpc>
              <a:buNone/>
            </a:pPr>
            <a:r>
              <a:rPr lang="zh-CN" altLang="en-US" strike="noStrike" noProof="1" dirty="0"/>
              <a:t>b、点击                      导入需要制作的cli格式分层文件；</a:t>
            </a:r>
            <a:endParaRPr lang="zh-CN" altLang="en-US" strike="noStrike" noProof="1" dirty="0"/>
          </a:p>
          <a:p>
            <a:pPr marL="1905" indent="-230505" fontAlgn="base">
              <a:lnSpc>
                <a:spcPct val="150000"/>
              </a:lnSpc>
              <a:buNone/>
            </a:pPr>
            <a:r>
              <a:rPr lang="zh-CN" altLang="en-US" strike="noStrike" noProof="1" dirty="0"/>
              <a:t>c、初始化结束后图</a:t>
            </a:r>
            <a:r>
              <a:rPr lang="en-US" altLang="zh-CN" strike="noStrike" noProof="1" dirty="0"/>
              <a:t>2</a:t>
            </a:r>
            <a:r>
              <a:rPr lang="zh-CN" altLang="en-US" strike="noStrike" noProof="1" dirty="0"/>
              <a:t>，点击                   检测激光功率；</a:t>
            </a:r>
            <a:endParaRPr lang="zh-CN" altLang="en-US" strike="noStrike" noProof="1" dirty="0"/>
          </a:p>
          <a:p>
            <a:pPr marL="1905" indent="-230505" fontAlgn="base">
              <a:lnSpc>
                <a:spcPct val="150000"/>
              </a:lnSpc>
              <a:buNone/>
            </a:pPr>
            <a:r>
              <a:rPr lang="zh-CN" altLang="en-US" strike="noStrike" noProof="1" dirty="0"/>
              <a:t>d、点击                模拟计算时间；</a:t>
            </a:r>
            <a:endParaRPr lang="zh-CN" altLang="en-US" strike="noStrike" noProof="1" dirty="0"/>
          </a:p>
          <a:p>
            <a:pPr marL="1905" indent="-230505" fontAlgn="base">
              <a:lnSpc>
                <a:spcPct val="150000"/>
              </a:lnSpc>
              <a:buNone/>
            </a:pPr>
            <a:r>
              <a:rPr lang="en-US" altLang="zh-CN" strike="noStrike" noProof="1" dirty="0"/>
              <a:t>e</a:t>
            </a:r>
            <a:r>
              <a:rPr lang="zh-CN" altLang="en-US" strike="noStrike" noProof="1" dirty="0"/>
              <a:t>、点击                 用刮刀清理工具清理刮刀；</a:t>
            </a:r>
            <a:endParaRPr lang="zh-CN" altLang="en-US" strike="noStrike" noProof="1" dirty="0"/>
          </a:p>
          <a:p>
            <a:pPr marL="1905" indent="-230505" fontAlgn="base">
              <a:lnSpc>
                <a:spcPct val="150000"/>
              </a:lnSpc>
              <a:buNone/>
            </a:pPr>
            <a:r>
              <a:rPr lang="en-US" altLang="zh-CN" strike="noStrike" noProof="1" dirty="0"/>
              <a:t>f</a:t>
            </a:r>
            <a:r>
              <a:rPr lang="zh-CN" altLang="en-US" strike="noStrike" noProof="1" dirty="0"/>
              <a:t>、点击                 进入准备状态 ；    </a:t>
            </a:r>
            <a:endParaRPr lang="zh-CN" altLang="en-US" strike="noStrike" noProof="1" dirty="0"/>
          </a:p>
          <a:p>
            <a:pPr marL="1905" indent="-230505" fontAlgn="base">
              <a:lnSpc>
                <a:spcPct val="150000"/>
              </a:lnSpc>
              <a:buNone/>
            </a:pPr>
            <a:r>
              <a:rPr lang="en-US" altLang="zh-CN" strike="noStrike" noProof="1" dirty="0"/>
              <a:t>g</a:t>
            </a:r>
            <a:r>
              <a:rPr lang="zh-CN" altLang="en-US" strike="noStrike" noProof="1" dirty="0"/>
              <a:t>、         变绿后，点击              在弹出的对话框图</a:t>
            </a:r>
            <a:r>
              <a:rPr lang="en-US" altLang="zh-CN" strike="noStrike" noProof="1" dirty="0"/>
              <a:t>4</a:t>
            </a:r>
            <a:r>
              <a:rPr lang="zh-CN" altLang="en-US" strike="noStrike" noProof="1" dirty="0"/>
              <a:t>中 ；选择</a:t>
            </a:r>
            <a:endParaRPr lang="zh-CN" altLang="en-US" strike="noStrike" noProof="1" dirty="0"/>
          </a:p>
          <a:p>
            <a:pPr marL="1905" indent="-230505" fontAlgn="base">
              <a:lnSpc>
                <a:spcPct val="150000"/>
              </a:lnSpc>
              <a:buNone/>
            </a:pPr>
            <a:r>
              <a:rPr lang="en-US" altLang="zh-CN" strike="noStrike" noProof="1" dirty="0"/>
              <a:t>“</a:t>
            </a:r>
            <a:r>
              <a:rPr lang="zh-CN" altLang="en-US" strike="noStrike" noProof="1" dirty="0"/>
              <a:t>重新制作</a:t>
            </a:r>
            <a:r>
              <a:rPr lang="en-US" altLang="zh-CN" strike="noStrike" noProof="1" dirty="0"/>
              <a:t>”---”</a:t>
            </a:r>
            <a:r>
              <a:rPr lang="zh-CN" altLang="en-US" strike="noStrike" noProof="1" dirty="0"/>
              <a:t>制作</a:t>
            </a:r>
            <a:r>
              <a:rPr lang="en-US" altLang="zh-CN" strike="noStrike" noProof="1" dirty="0"/>
              <a:t>“</a:t>
            </a:r>
            <a:r>
              <a:rPr lang="zh-CN" altLang="en-US" strike="noStrike" noProof="1" dirty="0"/>
              <a:t>；</a:t>
            </a:r>
            <a:endParaRPr lang="zh-CN" altLang="en-US" strike="noStrike" noProof="1" dirty="0"/>
          </a:p>
          <a:p>
            <a:pPr marL="1905" indent="-230505" fontAlgn="base">
              <a:lnSpc>
                <a:spcPct val="150000"/>
              </a:lnSpc>
              <a:buNone/>
            </a:pPr>
            <a:r>
              <a:rPr lang="zh-CN" altLang="en-US" strike="noStrike" noProof="1" dirty="0"/>
              <a:t> </a:t>
            </a:r>
            <a:r>
              <a:rPr lang="en-US" altLang="zh-CN" strike="noStrike" noProof="1" dirty="0"/>
              <a:t>j</a:t>
            </a:r>
            <a:r>
              <a:rPr lang="zh-CN" altLang="en-US" strike="noStrike" noProof="1" dirty="0"/>
              <a:t>、</a:t>
            </a:r>
            <a:r>
              <a:rPr lang="zh-CN" altLang="en-US" dirty="0">
                <a:sym typeface="+mn-ea"/>
              </a:rPr>
              <a:t>制作完成后托板会上升到一定的高度以方便用户铲件；</a:t>
            </a:r>
            <a:endParaRPr lang="zh-CN" altLang="en-US" dirty="0"/>
          </a:p>
          <a:p>
            <a:pPr marL="1905" indent="-1905">
              <a:lnSpc>
                <a:spcPct val="150000"/>
              </a:lnSpc>
              <a:buNone/>
            </a:pPr>
            <a:r>
              <a:rPr lang="zh-CN" altLang="en-US" b="1" dirty="0">
                <a:solidFill>
                  <a:srgbClr val="FF0000"/>
                </a:solidFill>
              </a:rPr>
              <a:t>注意：</a:t>
            </a:r>
            <a:r>
              <a:rPr lang="zh-CN" altLang="en-US" b="1" dirty="0">
                <a:solidFill>
                  <a:srgbClr val="FF0000"/>
                </a:solidFill>
                <a:sym typeface="+mn-ea"/>
              </a:rPr>
              <a:t>清理刮刀</a:t>
            </a:r>
            <a:r>
              <a:rPr lang="zh-CN" altLang="en-US" b="1" dirty="0">
                <a:solidFill>
                  <a:srgbClr val="FF0000"/>
                </a:solidFill>
              </a:rPr>
              <a:t>            ，激光功率检测                  ，在图</a:t>
            </a:r>
            <a:r>
              <a:rPr lang="en-US" altLang="zh-CN" b="1" dirty="0">
                <a:solidFill>
                  <a:srgbClr val="FF0000"/>
                </a:solidFill>
              </a:rPr>
              <a:t>3</a:t>
            </a:r>
            <a:r>
              <a:rPr lang="zh-CN" altLang="en-US" b="1" dirty="0">
                <a:solidFill>
                  <a:srgbClr val="FF0000"/>
                </a:solidFill>
              </a:rPr>
              <a:t>中点击</a:t>
            </a:r>
            <a:endParaRPr lang="zh-CN" altLang="en-US" b="1" dirty="0">
              <a:solidFill>
                <a:srgbClr val="FF0000"/>
              </a:solidFill>
            </a:endParaRPr>
          </a:p>
          <a:p>
            <a:pPr marL="1905" indent="-230505" fontAlgn="base">
              <a:lnSpc>
                <a:spcPct val="150000"/>
              </a:lnSpc>
              <a:buNone/>
            </a:pPr>
            <a:r>
              <a:rPr lang="en-US" altLang="zh-CN" b="1" strike="noStrike" noProof="1" dirty="0">
                <a:solidFill>
                  <a:srgbClr val="FF0000"/>
                </a:solidFill>
              </a:rPr>
              <a:t>3</a:t>
            </a:r>
            <a:r>
              <a:rPr lang="zh-CN" altLang="en-US" b="1" strike="noStrike" noProof="1" dirty="0">
                <a:solidFill>
                  <a:srgbClr val="FF0000"/>
                </a:solidFill>
              </a:rPr>
              <a:t>个小圆点           的弹出对话框中；</a:t>
            </a:r>
            <a:endParaRPr lang="zh-CN" altLang="en-US" b="1" strike="noStrike" noProof="1" dirty="0">
              <a:solidFill>
                <a:srgbClr val="FF0000"/>
              </a:solidFill>
            </a:endParaRPr>
          </a:p>
        </p:txBody>
      </p:sp>
      <p:pic>
        <p:nvPicPr>
          <p:cNvPr id="3" name="图片 2"/>
          <p:cNvPicPr>
            <a:picLocks noChangeAspect="1"/>
          </p:cNvPicPr>
          <p:nvPr/>
        </p:nvPicPr>
        <p:blipFill>
          <a:blip r:embed="rId1"/>
          <a:stretch>
            <a:fillRect/>
          </a:stretch>
        </p:blipFill>
        <p:spPr>
          <a:xfrm>
            <a:off x="8418830" y="276225"/>
            <a:ext cx="2076450" cy="962025"/>
          </a:xfrm>
          <a:prstGeom prst="rect">
            <a:avLst/>
          </a:prstGeom>
        </p:spPr>
      </p:pic>
      <p:pic>
        <p:nvPicPr>
          <p:cNvPr id="4" name="图片 3"/>
          <p:cNvPicPr>
            <a:picLocks noChangeAspect="1"/>
          </p:cNvPicPr>
          <p:nvPr/>
        </p:nvPicPr>
        <p:blipFill>
          <a:blip r:embed="rId2"/>
          <a:stretch>
            <a:fillRect/>
          </a:stretch>
        </p:blipFill>
        <p:spPr>
          <a:xfrm>
            <a:off x="1586230" y="1673225"/>
            <a:ext cx="1276350" cy="419100"/>
          </a:xfrm>
          <a:prstGeom prst="rect">
            <a:avLst/>
          </a:prstGeom>
        </p:spPr>
      </p:pic>
      <p:pic>
        <p:nvPicPr>
          <p:cNvPr id="5" name="图片 4"/>
          <p:cNvPicPr>
            <a:picLocks noChangeAspect="1"/>
          </p:cNvPicPr>
          <p:nvPr/>
        </p:nvPicPr>
        <p:blipFill>
          <a:blip r:embed="rId3"/>
          <a:stretch>
            <a:fillRect/>
          </a:stretch>
        </p:blipFill>
        <p:spPr>
          <a:xfrm>
            <a:off x="3671570" y="2092325"/>
            <a:ext cx="933450" cy="571500"/>
          </a:xfrm>
          <a:prstGeom prst="rect">
            <a:avLst/>
          </a:prstGeom>
        </p:spPr>
      </p:pic>
      <p:pic>
        <p:nvPicPr>
          <p:cNvPr id="6" name="图片 5"/>
          <p:cNvPicPr>
            <a:picLocks noChangeAspect="1"/>
          </p:cNvPicPr>
          <p:nvPr/>
        </p:nvPicPr>
        <p:blipFill>
          <a:blip r:embed="rId4"/>
          <a:stretch>
            <a:fillRect/>
          </a:stretch>
        </p:blipFill>
        <p:spPr>
          <a:xfrm>
            <a:off x="1719580" y="2663825"/>
            <a:ext cx="609600" cy="476250"/>
          </a:xfrm>
          <a:prstGeom prst="rect">
            <a:avLst/>
          </a:prstGeom>
        </p:spPr>
      </p:pic>
      <p:pic>
        <p:nvPicPr>
          <p:cNvPr id="7" name="图片 6"/>
          <p:cNvPicPr>
            <a:picLocks noChangeAspect="1"/>
          </p:cNvPicPr>
          <p:nvPr/>
        </p:nvPicPr>
        <p:blipFill>
          <a:blip r:embed="rId5"/>
          <a:stretch>
            <a:fillRect/>
          </a:stretch>
        </p:blipFill>
        <p:spPr>
          <a:xfrm>
            <a:off x="1719580" y="3162300"/>
            <a:ext cx="685800" cy="533400"/>
          </a:xfrm>
          <a:prstGeom prst="rect">
            <a:avLst/>
          </a:prstGeom>
        </p:spPr>
      </p:pic>
      <p:pic>
        <p:nvPicPr>
          <p:cNvPr id="8" name="图片 7"/>
          <p:cNvPicPr>
            <a:picLocks noChangeAspect="1"/>
          </p:cNvPicPr>
          <p:nvPr/>
        </p:nvPicPr>
        <p:blipFill>
          <a:blip r:embed="rId6"/>
          <a:stretch>
            <a:fillRect/>
          </a:stretch>
        </p:blipFill>
        <p:spPr>
          <a:xfrm>
            <a:off x="1586230" y="3743325"/>
            <a:ext cx="523875" cy="419100"/>
          </a:xfrm>
          <a:prstGeom prst="rect">
            <a:avLst/>
          </a:prstGeom>
        </p:spPr>
      </p:pic>
      <p:pic>
        <p:nvPicPr>
          <p:cNvPr id="9" name="图片 8"/>
          <p:cNvPicPr>
            <a:picLocks noChangeAspect="1"/>
          </p:cNvPicPr>
          <p:nvPr/>
        </p:nvPicPr>
        <p:blipFill>
          <a:blip r:embed="rId7"/>
          <a:stretch>
            <a:fillRect/>
          </a:stretch>
        </p:blipFill>
        <p:spPr>
          <a:xfrm>
            <a:off x="847090" y="4053205"/>
            <a:ext cx="600075" cy="419100"/>
          </a:xfrm>
          <a:prstGeom prst="rect">
            <a:avLst/>
          </a:prstGeom>
        </p:spPr>
      </p:pic>
      <p:pic>
        <p:nvPicPr>
          <p:cNvPr id="11" name="图片 10"/>
          <p:cNvPicPr>
            <a:picLocks noChangeAspect="1"/>
          </p:cNvPicPr>
          <p:nvPr/>
        </p:nvPicPr>
        <p:blipFill>
          <a:blip r:embed="rId8"/>
          <a:stretch>
            <a:fillRect/>
          </a:stretch>
        </p:blipFill>
        <p:spPr>
          <a:xfrm>
            <a:off x="8418830" y="4946650"/>
            <a:ext cx="3161665" cy="1885950"/>
          </a:xfrm>
          <a:prstGeom prst="rect">
            <a:avLst/>
          </a:prstGeom>
        </p:spPr>
      </p:pic>
      <p:pic>
        <p:nvPicPr>
          <p:cNvPr id="12" name="图片 11"/>
          <p:cNvPicPr>
            <a:picLocks noChangeAspect="1"/>
          </p:cNvPicPr>
          <p:nvPr/>
        </p:nvPicPr>
        <p:blipFill>
          <a:blip r:embed="rId9"/>
          <a:stretch>
            <a:fillRect/>
          </a:stretch>
        </p:blipFill>
        <p:spPr>
          <a:xfrm>
            <a:off x="8418830" y="2251710"/>
            <a:ext cx="3663315" cy="2602230"/>
          </a:xfrm>
          <a:prstGeom prst="rect">
            <a:avLst/>
          </a:prstGeom>
        </p:spPr>
      </p:pic>
      <p:pic>
        <p:nvPicPr>
          <p:cNvPr id="13" name="图片 12"/>
          <p:cNvPicPr>
            <a:picLocks noChangeAspect="1"/>
          </p:cNvPicPr>
          <p:nvPr/>
        </p:nvPicPr>
        <p:blipFill>
          <a:blip r:embed="rId10"/>
          <a:stretch>
            <a:fillRect/>
          </a:stretch>
        </p:blipFill>
        <p:spPr>
          <a:xfrm>
            <a:off x="8418830" y="1380490"/>
            <a:ext cx="3663315" cy="838200"/>
          </a:xfrm>
          <a:prstGeom prst="rect">
            <a:avLst/>
          </a:prstGeom>
        </p:spPr>
      </p:pic>
      <p:sp>
        <p:nvSpPr>
          <p:cNvPr id="14" name="文本框 13"/>
          <p:cNvSpPr txBox="1"/>
          <p:nvPr/>
        </p:nvSpPr>
        <p:spPr>
          <a:xfrm>
            <a:off x="8997315" y="721360"/>
            <a:ext cx="919480" cy="398780"/>
          </a:xfrm>
          <a:prstGeom prst="rect">
            <a:avLst/>
          </a:prstGeom>
          <a:solidFill>
            <a:srgbClr val="FF0000"/>
          </a:solidFill>
        </p:spPr>
        <p:txBody>
          <a:bodyPr wrap="square" rtlCol="0">
            <a:spAutoFit/>
          </a:bodyPr>
          <a:p>
            <a:r>
              <a:rPr lang="zh-CN" altLang="en-US" sz="2000" b="1"/>
              <a:t>图：</a:t>
            </a:r>
            <a:r>
              <a:rPr lang="en-US" altLang="zh-CN" sz="2000" b="1"/>
              <a:t>1</a:t>
            </a:r>
            <a:endParaRPr lang="en-US" altLang="zh-CN" sz="2000" b="1"/>
          </a:p>
        </p:txBody>
      </p:sp>
      <p:sp>
        <p:nvSpPr>
          <p:cNvPr id="15" name="文本框 14"/>
          <p:cNvSpPr txBox="1"/>
          <p:nvPr/>
        </p:nvSpPr>
        <p:spPr>
          <a:xfrm>
            <a:off x="10791825" y="1693545"/>
            <a:ext cx="822325" cy="398780"/>
          </a:xfrm>
          <a:prstGeom prst="rect">
            <a:avLst/>
          </a:prstGeom>
          <a:solidFill>
            <a:srgbClr val="FF0000"/>
          </a:solidFill>
        </p:spPr>
        <p:txBody>
          <a:bodyPr wrap="square" rtlCol="0">
            <a:spAutoFit/>
          </a:bodyPr>
          <a:p>
            <a:r>
              <a:rPr lang="zh-CN" altLang="en-US" sz="2000" b="1"/>
              <a:t>图：</a:t>
            </a:r>
            <a:r>
              <a:rPr lang="en-US" altLang="zh-CN" sz="2000" b="1"/>
              <a:t>2</a:t>
            </a:r>
            <a:endParaRPr lang="en-US" altLang="zh-CN" sz="2000" b="1"/>
          </a:p>
        </p:txBody>
      </p:sp>
      <p:sp>
        <p:nvSpPr>
          <p:cNvPr id="16" name="文本框 15"/>
          <p:cNvSpPr txBox="1"/>
          <p:nvPr/>
        </p:nvSpPr>
        <p:spPr>
          <a:xfrm>
            <a:off x="10791825" y="3559810"/>
            <a:ext cx="822325" cy="398780"/>
          </a:xfrm>
          <a:prstGeom prst="rect">
            <a:avLst/>
          </a:prstGeom>
          <a:solidFill>
            <a:srgbClr val="FF0000"/>
          </a:solidFill>
        </p:spPr>
        <p:txBody>
          <a:bodyPr wrap="square" rtlCol="0">
            <a:spAutoFit/>
          </a:bodyPr>
          <a:p>
            <a:r>
              <a:rPr lang="zh-CN" altLang="en-US" sz="2000" b="1"/>
              <a:t>图：</a:t>
            </a:r>
            <a:r>
              <a:rPr lang="en-US" altLang="zh-CN" sz="2000" b="1"/>
              <a:t>3</a:t>
            </a:r>
            <a:endParaRPr lang="en-US" altLang="zh-CN" sz="2000" b="1"/>
          </a:p>
        </p:txBody>
      </p:sp>
      <p:sp>
        <p:nvSpPr>
          <p:cNvPr id="17" name="文本框 16"/>
          <p:cNvSpPr txBox="1"/>
          <p:nvPr/>
        </p:nvSpPr>
        <p:spPr>
          <a:xfrm>
            <a:off x="10666730" y="6138545"/>
            <a:ext cx="822325" cy="398780"/>
          </a:xfrm>
          <a:prstGeom prst="rect">
            <a:avLst/>
          </a:prstGeom>
          <a:solidFill>
            <a:srgbClr val="FF0000"/>
          </a:solidFill>
        </p:spPr>
        <p:txBody>
          <a:bodyPr wrap="square" rtlCol="0">
            <a:spAutoFit/>
          </a:bodyPr>
          <a:p>
            <a:r>
              <a:rPr lang="zh-CN" altLang="en-US" sz="2000" b="1"/>
              <a:t>图：</a:t>
            </a:r>
            <a:r>
              <a:rPr lang="en-US" altLang="zh-CN" sz="2000" b="1"/>
              <a:t>4</a:t>
            </a:r>
            <a:endParaRPr lang="en-US" altLang="zh-CN" sz="2000" b="1"/>
          </a:p>
        </p:txBody>
      </p:sp>
      <p:pic>
        <p:nvPicPr>
          <p:cNvPr id="18" name="图片 17" descr="A923@4`]~N@U`~%0@Z0}Y$2"/>
          <p:cNvPicPr>
            <a:picLocks noChangeAspect="1"/>
          </p:cNvPicPr>
          <p:nvPr/>
        </p:nvPicPr>
        <p:blipFill>
          <a:blip r:embed="rId11"/>
          <a:stretch>
            <a:fillRect/>
          </a:stretch>
        </p:blipFill>
        <p:spPr>
          <a:xfrm>
            <a:off x="1586230" y="573405"/>
            <a:ext cx="742950" cy="695325"/>
          </a:xfrm>
          <a:prstGeom prst="rect">
            <a:avLst/>
          </a:prstGeom>
        </p:spPr>
      </p:pic>
      <p:pic>
        <p:nvPicPr>
          <p:cNvPr id="19" name="图片 18"/>
          <p:cNvPicPr>
            <a:picLocks noChangeAspect="1"/>
          </p:cNvPicPr>
          <p:nvPr/>
        </p:nvPicPr>
        <p:blipFill>
          <a:blip r:embed="rId12"/>
          <a:stretch>
            <a:fillRect/>
          </a:stretch>
        </p:blipFill>
        <p:spPr>
          <a:xfrm>
            <a:off x="3434715" y="4053205"/>
            <a:ext cx="476250" cy="476250"/>
          </a:xfrm>
          <a:prstGeom prst="rect">
            <a:avLst/>
          </a:prstGeom>
        </p:spPr>
      </p:pic>
      <p:pic>
        <p:nvPicPr>
          <p:cNvPr id="20" name="图片 19"/>
          <p:cNvPicPr>
            <a:picLocks noChangeAspect="1"/>
          </p:cNvPicPr>
          <p:nvPr/>
        </p:nvPicPr>
        <p:blipFill>
          <a:blip r:embed="rId5"/>
          <a:stretch>
            <a:fillRect/>
          </a:stretch>
        </p:blipFill>
        <p:spPr>
          <a:xfrm>
            <a:off x="2329180" y="5425440"/>
            <a:ext cx="685800" cy="533400"/>
          </a:xfrm>
          <a:prstGeom prst="rect">
            <a:avLst/>
          </a:prstGeom>
        </p:spPr>
      </p:pic>
      <p:pic>
        <p:nvPicPr>
          <p:cNvPr id="23" name="图片 22"/>
          <p:cNvPicPr>
            <a:picLocks noChangeAspect="1"/>
          </p:cNvPicPr>
          <p:nvPr/>
        </p:nvPicPr>
        <p:blipFill>
          <a:blip r:embed="rId3"/>
          <a:stretch>
            <a:fillRect/>
          </a:stretch>
        </p:blipFill>
        <p:spPr>
          <a:xfrm>
            <a:off x="5095875" y="5425440"/>
            <a:ext cx="933450" cy="571500"/>
          </a:xfrm>
          <a:prstGeom prst="rect">
            <a:avLst/>
          </a:prstGeom>
        </p:spPr>
      </p:pic>
      <p:pic>
        <p:nvPicPr>
          <p:cNvPr id="24" name="图片 23"/>
          <p:cNvPicPr>
            <a:picLocks noChangeAspect="1"/>
          </p:cNvPicPr>
          <p:nvPr/>
        </p:nvPicPr>
        <p:blipFill>
          <a:blip r:embed="rId13"/>
          <a:stretch>
            <a:fillRect/>
          </a:stretch>
        </p:blipFill>
        <p:spPr>
          <a:xfrm>
            <a:off x="1719580" y="5996940"/>
            <a:ext cx="628650" cy="276225"/>
          </a:xfrm>
          <a:prstGeom prst="rect">
            <a:avLst/>
          </a:prstGeom>
        </p:spPr>
      </p:pic>
      <p:pic>
        <p:nvPicPr>
          <p:cNvPr id="2" name="图片 1" descr="股份公司新LOGO"/>
          <p:cNvPicPr>
            <a:picLocks noChangeAspect="1"/>
          </p:cNvPicPr>
          <p:nvPr/>
        </p:nvPicPr>
        <p:blipFill>
          <a:blip r:embed="rId14"/>
          <a:stretch>
            <a:fillRect/>
          </a:stretch>
        </p:blipFill>
        <p:spPr>
          <a:xfrm rot="20580000">
            <a:off x="3236595" y="2782570"/>
            <a:ext cx="5718810" cy="1292225"/>
          </a:xfrm>
          <a:prstGeom prst="rect">
            <a:avLst/>
          </a:prstGeom>
        </p:spPr>
      </p:pic>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6" name="文本框 5"/>
          <p:cNvSpPr txBox="1"/>
          <p:nvPr/>
        </p:nvSpPr>
        <p:spPr>
          <a:xfrm>
            <a:off x="611505" y="468630"/>
            <a:ext cx="11262995" cy="12105005"/>
          </a:xfrm>
          <a:prstGeom prst="rect">
            <a:avLst/>
          </a:prstGeom>
          <a:noFill/>
        </p:spPr>
        <p:txBody>
          <a:bodyPr wrap="square" rtlCol="0">
            <a:spAutoFit/>
          </a:bodyPr>
          <a:p>
            <a:r>
              <a:rPr lang="en-US" altLang="zh-CN" sz="3200">
                <a:solidFill>
                  <a:schemeClr val="tx1"/>
                </a:solidFill>
              </a:rPr>
              <a:t>3.2 </a:t>
            </a:r>
            <a:r>
              <a:rPr lang="zh-CN" altLang="en-US" sz="3200" b="1">
                <a:solidFill>
                  <a:schemeClr val="tx1"/>
                </a:solidFill>
              </a:rPr>
              <a:t>停电后继续接着做件步骤：</a:t>
            </a:r>
            <a:endParaRPr lang="zh-CN" altLang="en-US" sz="3200" b="1">
              <a:solidFill>
                <a:schemeClr val="tx1"/>
              </a:solidFill>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1.</a:t>
            </a:r>
            <a:r>
              <a:rPr lang="zh-CN" altLang="en-US" sz="2000">
                <a:solidFill>
                  <a:schemeClr val="tx1"/>
                </a:solidFill>
                <a:latin typeface="微软雅黑" panose="020B0503020204020204" pitchFamily="34" charset="-122"/>
                <a:ea typeface="微软雅黑" panose="020B0503020204020204" pitchFamily="34" charset="-122"/>
              </a:rPr>
              <a:t>按正常步骤开机；</a:t>
            </a:r>
            <a:endParaRPr lang="en-US" altLang="zh-CN" sz="2000">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2.</a:t>
            </a:r>
            <a:r>
              <a:rPr lang="zh-CN" altLang="en-US" sz="2000">
                <a:solidFill>
                  <a:schemeClr val="tx1"/>
                </a:solidFill>
                <a:latin typeface="微软雅黑" panose="020B0503020204020204" pitchFamily="34" charset="-122"/>
                <a:ea typeface="微软雅黑" panose="020B0503020204020204" pitchFamily="34" charset="-122"/>
              </a:rPr>
              <a:t>双击打开</a:t>
            </a:r>
            <a:r>
              <a:rPr lang="en-US" altLang="zh-CN" sz="2000">
                <a:solidFill>
                  <a:schemeClr val="tx1"/>
                </a:solidFill>
                <a:latin typeface="微软雅黑" panose="020B0503020204020204" pitchFamily="34" charset="-122"/>
                <a:ea typeface="微软雅黑" panose="020B0503020204020204" pitchFamily="34" charset="-122"/>
              </a:rPr>
              <a:t>RSCON V5</a:t>
            </a:r>
            <a:r>
              <a:rPr lang="zh-CN" altLang="en-US" sz="2000">
                <a:solidFill>
                  <a:schemeClr val="tx1"/>
                </a:solidFill>
                <a:latin typeface="微软雅黑" panose="020B0503020204020204" pitchFamily="34" charset="-122"/>
                <a:ea typeface="微软雅黑" panose="020B0503020204020204" pitchFamily="34" charset="-122"/>
              </a:rPr>
              <a:t>软件，系统初始化，点击</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确定</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如图</a:t>
            </a:r>
            <a:r>
              <a:rPr lang="en-US" altLang="zh-CN" sz="2000">
                <a:solidFill>
                  <a:schemeClr val="tx1"/>
                </a:solidFill>
                <a:latin typeface="微软雅黑" panose="020B0503020204020204" pitchFamily="34" charset="-122"/>
                <a:ea typeface="微软雅黑" panose="020B0503020204020204" pitchFamily="34" charset="-122"/>
              </a:rPr>
              <a:t>1</a:t>
            </a:r>
            <a:r>
              <a:rPr lang="zh-CN" altLang="en-US" sz="2000">
                <a:solidFill>
                  <a:schemeClr val="tx1"/>
                </a:solidFill>
                <a:latin typeface="微软雅黑" panose="020B0503020204020204" pitchFamily="34" charset="-122"/>
                <a:ea typeface="微软雅黑" panose="020B0503020204020204" pitchFamily="34" charset="-122"/>
              </a:rPr>
              <a:t>；</a:t>
            </a: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3.</a:t>
            </a:r>
            <a:r>
              <a:rPr lang="zh-CN" altLang="en-US" sz="2000">
                <a:solidFill>
                  <a:schemeClr val="tx1"/>
                </a:solidFill>
                <a:latin typeface="微软雅黑" panose="020B0503020204020204" pitchFamily="34" charset="-122"/>
                <a:ea typeface="微软雅黑" panose="020B0503020204020204" pitchFamily="34" charset="-122"/>
              </a:rPr>
              <a:t>点击                 导入原</a:t>
            </a:r>
            <a:r>
              <a:rPr lang="en-US" altLang="zh-CN" sz="2000">
                <a:solidFill>
                  <a:schemeClr val="tx1"/>
                </a:solidFill>
                <a:latin typeface="微软雅黑" panose="020B0503020204020204" pitchFamily="34" charset="-122"/>
                <a:ea typeface="微软雅黑" panose="020B0503020204020204" pitchFamily="34" charset="-122"/>
              </a:rPr>
              <a:t>cli</a:t>
            </a:r>
            <a:r>
              <a:rPr lang="zh-CN" altLang="en-US" sz="2000">
                <a:solidFill>
                  <a:schemeClr val="tx1"/>
                </a:solidFill>
                <a:latin typeface="微软雅黑" panose="020B0503020204020204" pitchFamily="34" charset="-122"/>
                <a:ea typeface="微软雅黑" panose="020B0503020204020204" pitchFamily="34" charset="-122"/>
              </a:rPr>
              <a:t>分层文件；</a:t>
            </a: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4.</a:t>
            </a:r>
            <a:r>
              <a:rPr lang="zh-CN" altLang="en-US" sz="2000">
                <a:solidFill>
                  <a:schemeClr val="tx1"/>
                </a:solidFill>
                <a:latin typeface="微软雅黑" panose="020B0503020204020204" pitchFamily="34" charset="-122"/>
                <a:ea typeface="微软雅黑" panose="020B0503020204020204" pitchFamily="34" charset="-122"/>
              </a:rPr>
              <a:t>初始化结束后，点击           恢复硬件位置；</a:t>
            </a: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5.</a:t>
            </a:r>
            <a:r>
              <a:rPr lang="zh-CN" altLang="en-US" sz="2000">
                <a:solidFill>
                  <a:schemeClr val="tx1"/>
                </a:solidFill>
                <a:latin typeface="微软雅黑" panose="020B0503020204020204" pitchFamily="34" charset="-122"/>
                <a:ea typeface="微软雅黑" panose="020B0503020204020204" pitchFamily="34" charset="-122"/>
              </a:rPr>
              <a:t>结束恢复后如 图</a:t>
            </a:r>
            <a:r>
              <a:rPr lang="en-US" altLang="zh-CN" sz="2000">
                <a:solidFill>
                  <a:schemeClr val="tx1"/>
                </a:solidFill>
                <a:latin typeface="微软雅黑" panose="020B0503020204020204" pitchFamily="34" charset="-122"/>
                <a:ea typeface="微软雅黑" panose="020B0503020204020204" pitchFamily="34" charset="-122"/>
              </a:rPr>
              <a:t>2</a:t>
            </a:r>
            <a:r>
              <a:rPr lang="zh-CN" altLang="en-US" sz="2000">
                <a:solidFill>
                  <a:schemeClr val="tx1"/>
                </a:solidFill>
                <a:latin typeface="微软雅黑" panose="020B0503020204020204" pitchFamily="34" charset="-122"/>
                <a:ea typeface="微软雅黑" panose="020B0503020204020204" pitchFamily="34" charset="-122"/>
              </a:rPr>
              <a:t>，  点击           检测激光功率；</a:t>
            </a: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rPr>
              <a:t>6.</a:t>
            </a:r>
            <a:r>
              <a:rPr lang="zh-CN" altLang="en-US" sz="2000">
                <a:solidFill>
                  <a:schemeClr val="tx1"/>
                </a:solidFill>
                <a:latin typeface="微软雅黑" panose="020B0503020204020204" pitchFamily="34" charset="-122"/>
                <a:ea typeface="微软雅黑" panose="020B0503020204020204" pitchFamily="34" charset="-122"/>
              </a:rPr>
              <a:t>点击          开始制作，在弹出的对话框 图</a:t>
            </a:r>
            <a:r>
              <a:rPr lang="en-US" altLang="zh-CN" sz="2000">
                <a:solidFill>
                  <a:schemeClr val="tx1"/>
                </a:solidFill>
                <a:latin typeface="微软雅黑" panose="020B0503020204020204" pitchFamily="34" charset="-122"/>
                <a:ea typeface="微软雅黑" panose="020B0503020204020204" pitchFamily="34" charset="-122"/>
              </a:rPr>
              <a:t>3 </a:t>
            </a:r>
            <a:r>
              <a:rPr lang="zh-CN" altLang="en-US" sz="2000">
                <a:solidFill>
                  <a:schemeClr val="tx1"/>
                </a:solidFill>
                <a:latin typeface="微软雅黑" panose="020B0503020204020204" pitchFamily="34" charset="-122"/>
                <a:ea typeface="微软雅黑" panose="020B0503020204020204" pitchFamily="34" charset="-122"/>
              </a:rPr>
              <a:t>选择</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继续制作</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制作</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a:t>
            </a:r>
            <a:endParaRPr lang="zh-CN" altLang="en-US" sz="2000">
              <a:solidFill>
                <a:schemeClr val="tx1"/>
              </a:solidFill>
              <a:latin typeface="微软雅黑" panose="020B0503020204020204" pitchFamily="34" charset="-122"/>
              <a:ea typeface="微软雅黑" panose="020B0503020204020204" pitchFamily="34" charset="-122"/>
            </a:endParaRPr>
          </a:p>
          <a:p>
            <a:pPr fontAlgn="auto">
              <a:lnSpc>
                <a:spcPct val="150000"/>
              </a:lnSpc>
            </a:pPr>
            <a:endParaRPr lang="zh-CN" altLang="en-US">
              <a:solidFill>
                <a:schemeClr val="tx1"/>
              </a:solidFill>
            </a:endParaRPr>
          </a:p>
          <a:p>
            <a:pPr fontAlgn="auto">
              <a:lnSpc>
                <a:spcPct val="150000"/>
              </a:lnSpc>
            </a:pPr>
            <a:r>
              <a:rPr lang="zh-CN" altLang="en-US" sz="2000" b="1">
                <a:solidFill>
                  <a:schemeClr val="tx1"/>
                </a:solidFill>
                <a:latin typeface="微软雅黑" panose="020B0503020204020204" pitchFamily="34" charset="-122"/>
                <a:ea typeface="微软雅黑" panose="020B0503020204020204" pitchFamily="34" charset="-122"/>
              </a:rPr>
              <a:t>注意：</a:t>
            </a:r>
            <a:r>
              <a:rPr lang="en-US" altLang="zh-CN" sz="2000" b="1">
                <a:solidFill>
                  <a:srgbClr val="FF0000"/>
                </a:solidFill>
                <a:latin typeface="微软雅黑" panose="020B0503020204020204" pitchFamily="34" charset="-122"/>
                <a:ea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rPr>
              <a:t>不需要点击         清理刮刀；</a:t>
            </a:r>
            <a:endParaRPr lang="zh-CN" altLang="en-US" sz="2000" b="1">
              <a:solidFill>
                <a:srgbClr val="FF0000"/>
              </a:solidFill>
              <a:latin typeface="微软雅黑" panose="020B0503020204020204" pitchFamily="34" charset="-122"/>
              <a:ea typeface="微软雅黑" panose="020B0503020204020204" pitchFamily="34" charset="-122"/>
            </a:endParaRPr>
          </a:p>
          <a:p>
            <a:pPr fontAlgn="auto">
              <a:lnSpc>
                <a:spcPct val="150000"/>
              </a:lnSpc>
            </a:pPr>
            <a:r>
              <a:rPr lang="zh-CN" altLang="en-US" sz="2000" b="1">
                <a:solidFill>
                  <a:srgbClr val="FF0000"/>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rPr>
              <a:t>不需要 点击              模拟算时间；</a:t>
            </a:r>
            <a:endParaRPr lang="zh-CN" altLang="en-US" sz="2000" b="1">
              <a:solidFill>
                <a:srgbClr val="FF0000"/>
              </a:solidFill>
              <a:latin typeface="微软雅黑" panose="020B0503020204020204" pitchFamily="34" charset="-122"/>
              <a:ea typeface="微软雅黑" panose="020B0503020204020204" pitchFamily="34" charset="-122"/>
            </a:endParaRPr>
          </a:p>
          <a:p>
            <a:pPr fontAlgn="auto">
              <a:lnSpc>
                <a:spcPct val="150000"/>
              </a:lnSpc>
            </a:pPr>
            <a:r>
              <a:rPr lang="zh-CN" altLang="en-US" sz="2000" b="1">
                <a:solidFill>
                  <a:srgbClr val="FF0000"/>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3.</a:t>
            </a:r>
            <a:r>
              <a:rPr lang="zh-CN" altLang="en-US" sz="2000" b="1">
                <a:solidFill>
                  <a:srgbClr val="FF0000"/>
                </a:solidFill>
                <a:latin typeface="微软雅黑" panose="020B0503020204020204" pitchFamily="34" charset="-122"/>
                <a:ea typeface="微软雅黑" panose="020B0503020204020204" pitchFamily="34" charset="-122"/>
              </a:rPr>
              <a:t>更不需要点击          进入准备状态；切记！！！</a:t>
            </a:r>
            <a:endParaRPr lang="zh-CN" altLang="en-US" sz="2000" b="1">
              <a:solidFill>
                <a:srgbClr val="FF0000"/>
              </a:solidFill>
              <a:latin typeface="微软雅黑" panose="020B0503020204020204" pitchFamily="34" charset="-122"/>
              <a:ea typeface="微软雅黑" panose="020B0503020204020204" pitchFamily="34" charset="-122"/>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endParaRPr lang="zh-CN" altLang="en-US">
              <a:solidFill>
                <a:schemeClr val="tx1"/>
              </a:solidFill>
            </a:endParaRPr>
          </a:p>
          <a:p>
            <a:pPr fontAlgn="auto">
              <a:lnSpc>
                <a:spcPct val="150000"/>
              </a:lnSpc>
            </a:pPr>
            <a:r>
              <a:rPr lang="en-US" altLang="zh-CN"/>
              <a:t>1</a:t>
            </a:r>
            <a:endParaRPr lang="en-US" altLang="zh-CN"/>
          </a:p>
        </p:txBody>
      </p:sp>
      <p:pic>
        <p:nvPicPr>
          <p:cNvPr id="7" name="图片 6"/>
          <p:cNvPicPr>
            <a:picLocks noChangeAspect="1"/>
          </p:cNvPicPr>
          <p:nvPr/>
        </p:nvPicPr>
        <p:blipFill>
          <a:blip r:embed="rId1"/>
          <a:stretch>
            <a:fillRect/>
          </a:stretch>
        </p:blipFill>
        <p:spPr>
          <a:xfrm>
            <a:off x="3352165" y="2363470"/>
            <a:ext cx="608965" cy="514350"/>
          </a:xfrm>
          <a:prstGeom prst="rect">
            <a:avLst/>
          </a:prstGeom>
        </p:spPr>
      </p:pic>
      <p:pic>
        <p:nvPicPr>
          <p:cNvPr id="8" name="图片 7"/>
          <p:cNvPicPr>
            <a:picLocks noChangeAspect="1"/>
          </p:cNvPicPr>
          <p:nvPr/>
        </p:nvPicPr>
        <p:blipFill>
          <a:blip r:embed="rId2"/>
          <a:stretch>
            <a:fillRect/>
          </a:stretch>
        </p:blipFill>
        <p:spPr>
          <a:xfrm>
            <a:off x="1491615" y="2028190"/>
            <a:ext cx="1123950" cy="419100"/>
          </a:xfrm>
          <a:prstGeom prst="rect">
            <a:avLst/>
          </a:prstGeom>
        </p:spPr>
      </p:pic>
      <p:pic>
        <p:nvPicPr>
          <p:cNvPr id="9" name="图片 8"/>
          <p:cNvPicPr>
            <a:picLocks noChangeAspect="1"/>
          </p:cNvPicPr>
          <p:nvPr/>
        </p:nvPicPr>
        <p:blipFill>
          <a:blip r:embed="rId3"/>
          <a:stretch>
            <a:fillRect/>
          </a:stretch>
        </p:blipFill>
        <p:spPr>
          <a:xfrm>
            <a:off x="3961130" y="2877820"/>
            <a:ext cx="647700" cy="533400"/>
          </a:xfrm>
          <a:prstGeom prst="rect">
            <a:avLst/>
          </a:prstGeom>
        </p:spPr>
      </p:pic>
      <p:pic>
        <p:nvPicPr>
          <p:cNvPr id="10" name="图片 9"/>
          <p:cNvPicPr>
            <a:picLocks noChangeAspect="1"/>
          </p:cNvPicPr>
          <p:nvPr/>
        </p:nvPicPr>
        <p:blipFill>
          <a:blip r:embed="rId4"/>
          <a:stretch>
            <a:fillRect/>
          </a:stretch>
        </p:blipFill>
        <p:spPr>
          <a:xfrm>
            <a:off x="1491615" y="3411220"/>
            <a:ext cx="552450" cy="523875"/>
          </a:xfrm>
          <a:prstGeom prst="rect">
            <a:avLst/>
          </a:prstGeom>
        </p:spPr>
      </p:pic>
      <p:pic>
        <p:nvPicPr>
          <p:cNvPr id="11" name="图片 10"/>
          <p:cNvPicPr>
            <a:picLocks noChangeAspect="1"/>
          </p:cNvPicPr>
          <p:nvPr/>
        </p:nvPicPr>
        <p:blipFill>
          <a:blip r:embed="rId5"/>
          <a:stretch>
            <a:fillRect/>
          </a:stretch>
        </p:blipFill>
        <p:spPr>
          <a:xfrm>
            <a:off x="8703310" y="4741545"/>
            <a:ext cx="3171190" cy="1866900"/>
          </a:xfrm>
          <a:prstGeom prst="rect">
            <a:avLst/>
          </a:prstGeom>
        </p:spPr>
      </p:pic>
      <p:pic>
        <p:nvPicPr>
          <p:cNvPr id="12" name="图片 11"/>
          <p:cNvPicPr>
            <a:picLocks noChangeAspect="1"/>
          </p:cNvPicPr>
          <p:nvPr/>
        </p:nvPicPr>
        <p:blipFill>
          <a:blip r:embed="rId6"/>
          <a:stretch>
            <a:fillRect/>
          </a:stretch>
        </p:blipFill>
        <p:spPr>
          <a:xfrm>
            <a:off x="9769475" y="1409700"/>
            <a:ext cx="2105025" cy="1143000"/>
          </a:xfrm>
          <a:prstGeom prst="rect">
            <a:avLst/>
          </a:prstGeom>
        </p:spPr>
      </p:pic>
      <p:sp>
        <p:nvSpPr>
          <p:cNvPr id="13" name="文本框 12"/>
          <p:cNvSpPr txBox="1"/>
          <p:nvPr/>
        </p:nvSpPr>
        <p:spPr>
          <a:xfrm>
            <a:off x="10469880" y="2026920"/>
            <a:ext cx="838200" cy="368300"/>
          </a:xfrm>
          <a:prstGeom prst="rect">
            <a:avLst/>
          </a:prstGeom>
          <a:solidFill>
            <a:srgbClr val="FF0000"/>
          </a:solidFill>
        </p:spPr>
        <p:txBody>
          <a:bodyPr wrap="square" rtlCol="0">
            <a:spAutoFit/>
          </a:bodyPr>
          <a:p>
            <a:r>
              <a:rPr lang="zh-CN" altLang="en-US" b="1"/>
              <a:t>图：</a:t>
            </a:r>
            <a:r>
              <a:rPr lang="en-US" altLang="zh-CN" b="1"/>
              <a:t>1</a:t>
            </a:r>
            <a:endParaRPr lang="en-US" altLang="zh-CN" b="1"/>
          </a:p>
        </p:txBody>
      </p:sp>
      <p:sp>
        <p:nvSpPr>
          <p:cNvPr id="14" name="文本框 13"/>
          <p:cNvSpPr txBox="1"/>
          <p:nvPr/>
        </p:nvSpPr>
        <p:spPr>
          <a:xfrm>
            <a:off x="10866120" y="5151120"/>
            <a:ext cx="838200" cy="368300"/>
          </a:xfrm>
          <a:prstGeom prst="rect">
            <a:avLst/>
          </a:prstGeom>
          <a:solidFill>
            <a:srgbClr val="FF0000"/>
          </a:solidFill>
        </p:spPr>
        <p:txBody>
          <a:bodyPr wrap="square" rtlCol="0">
            <a:spAutoFit/>
          </a:bodyPr>
          <a:p>
            <a:r>
              <a:rPr lang="zh-CN" altLang="en-US" b="1"/>
              <a:t>图：</a:t>
            </a:r>
            <a:r>
              <a:rPr lang="en-US" altLang="zh-CN" b="1"/>
              <a:t>3</a:t>
            </a:r>
            <a:endParaRPr lang="en-US" altLang="zh-CN" b="1"/>
          </a:p>
        </p:txBody>
      </p:sp>
      <p:pic>
        <p:nvPicPr>
          <p:cNvPr id="15" name="图片 14"/>
          <p:cNvPicPr>
            <a:picLocks noChangeAspect="1"/>
          </p:cNvPicPr>
          <p:nvPr/>
        </p:nvPicPr>
        <p:blipFill>
          <a:blip r:embed="rId7"/>
          <a:stretch>
            <a:fillRect/>
          </a:stretch>
        </p:blipFill>
        <p:spPr>
          <a:xfrm>
            <a:off x="3070860" y="4204970"/>
            <a:ext cx="523875" cy="428625"/>
          </a:xfrm>
          <a:prstGeom prst="rect">
            <a:avLst/>
          </a:prstGeom>
        </p:spPr>
      </p:pic>
      <p:pic>
        <p:nvPicPr>
          <p:cNvPr id="16" name="图片 15"/>
          <p:cNvPicPr>
            <a:picLocks noChangeAspect="1"/>
          </p:cNvPicPr>
          <p:nvPr/>
        </p:nvPicPr>
        <p:blipFill>
          <a:blip r:embed="rId8"/>
          <a:stretch>
            <a:fillRect/>
          </a:stretch>
        </p:blipFill>
        <p:spPr>
          <a:xfrm>
            <a:off x="3352165" y="4741545"/>
            <a:ext cx="504825" cy="409575"/>
          </a:xfrm>
          <a:prstGeom prst="rect">
            <a:avLst/>
          </a:prstGeom>
        </p:spPr>
      </p:pic>
      <p:pic>
        <p:nvPicPr>
          <p:cNvPr id="17" name="图片 16"/>
          <p:cNvPicPr>
            <a:picLocks noChangeAspect="1"/>
          </p:cNvPicPr>
          <p:nvPr/>
        </p:nvPicPr>
        <p:blipFill>
          <a:blip r:embed="rId9"/>
          <a:stretch>
            <a:fillRect/>
          </a:stretch>
        </p:blipFill>
        <p:spPr>
          <a:xfrm>
            <a:off x="3371215" y="5245100"/>
            <a:ext cx="466725" cy="390525"/>
          </a:xfrm>
          <a:prstGeom prst="rect">
            <a:avLst/>
          </a:prstGeom>
        </p:spPr>
      </p:pic>
      <p:pic>
        <p:nvPicPr>
          <p:cNvPr id="18" name="图片 17"/>
          <p:cNvPicPr>
            <a:picLocks noChangeAspect="1"/>
          </p:cNvPicPr>
          <p:nvPr/>
        </p:nvPicPr>
        <p:blipFill>
          <a:blip r:embed="rId10"/>
          <a:stretch>
            <a:fillRect/>
          </a:stretch>
        </p:blipFill>
        <p:spPr>
          <a:xfrm>
            <a:off x="9674225" y="2877820"/>
            <a:ext cx="2200275" cy="1380490"/>
          </a:xfrm>
          <a:prstGeom prst="rect">
            <a:avLst/>
          </a:prstGeom>
        </p:spPr>
      </p:pic>
      <p:sp>
        <p:nvSpPr>
          <p:cNvPr id="19" name="文本框 18"/>
          <p:cNvSpPr txBox="1"/>
          <p:nvPr/>
        </p:nvSpPr>
        <p:spPr>
          <a:xfrm>
            <a:off x="11036300" y="2960370"/>
            <a:ext cx="838200" cy="368300"/>
          </a:xfrm>
          <a:prstGeom prst="rect">
            <a:avLst/>
          </a:prstGeom>
          <a:solidFill>
            <a:srgbClr val="FF0000"/>
          </a:solidFill>
        </p:spPr>
        <p:txBody>
          <a:bodyPr wrap="square" rtlCol="0">
            <a:spAutoFit/>
          </a:bodyPr>
          <a:p>
            <a:r>
              <a:rPr lang="zh-CN" altLang="en-US" b="1"/>
              <a:t>图：</a:t>
            </a:r>
            <a:r>
              <a:rPr lang="en-US" altLang="zh-CN" b="1"/>
              <a:t>2</a:t>
            </a:r>
            <a:endParaRPr lang="en-US" altLang="zh-CN" b="1"/>
          </a:p>
        </p:txBody>
      </p:sp>
      <p:pic>
        <p:nvPicPr>
          <p:cNvPr id="2" name="图片 1" descr="股份公司新LOGO"/>
          <p:cNvPicPr>
            <a:picLocks noChangeAspect="1"/>
          </p:cNvPicPr>
          <p:nvPr/>
        </p:nvPicPr>
        <p:blipFill>
          <a:blip r:embed="rId11"/>
          <a:stretch>
            <a:fillRect/>
          </a:stretch>
        </p:blipFill>
        <p:spPr>
          <a:xfrm rot="20580000">
            <a:off x="3236595" y="2782570"/>
            <a:ext cx="5718810" cy="12922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占位符 20481"/>
          <p:cNvSpPr>
            <a:spLocks noGrp="1"/>
          </p:cNvSpPr>
          <p:nvPr>
            <p:ph idx="1"/>
          </p:nvPr>
        </p:nvSpPr>
        <p:spPr>
          <a:xfrm>
            <a:off x="180975" y="501015"/>
            <a:ext cx="11446510" cy="5609590"/>
          </a:xfrm>
        </p:spPr>
        <p:txBody>
          <a:bodyPr anchor="t"/>
          <a:p>
            <a:pPr marL="1905" indent="-1905">
              <a:lnSpc>
                <a:spcPct val="150000"/>
              </a:lnSpc>
              <a:buNone/>
            </a:pPr>
            <a:r>
              <a:rPr lang="en-US" altLang="zh-CN" sz="3200" dirty="0">
                <a:solidFill>
                  <a:schemeClr val="tx1"/>
                </a:solidFill>
                <a:effectLst/>
              </a:rPr>
              <a:t>3.3  </a:t>
            </a:r>
            <a:r>
              <a:rPr lang="zh-CN" altLang="en-US" sz="3200" dirty="0">
                <a:solidFill>
                  <a:schemeClr val="tx1"/>
                </a:solidFill>
                <a:effectLst/>
              </a:rPr>
              <a:t>添加树脂的步骤：</a:t>
            </a:r>
            <a:endParaRPr lang="zh-CN" altLang="en-US" sz="3200" dirty="0">
              <a:solidFill>
                <a:schemeClr val="tx1"/>
              </a:solidFill>
              <a:effectLst/>
            </a:endParaRPr>
          </a:p>
          <a:p>
            <a:pPr marL="1905" indent="-1905">
              <a:lnSpc>
                <a:spcPct val="150000"/>
              </a:lnSpc>
              <a:buNone/>
            </a:pPr>
            <a:r>
              <a:rPr lang="en-US" altLang="zh-CN" dirty="0">
                <a:solidFill>
                  <a:schemeClr val="tx1"/>
                </a:solidFill>
                <a:effectLst/>
              </a:rPr>
              <a:t>1.</a:t>
            </a:r>
            <a:r>
              <a:rPr lang="zh-CN" altLang="en-US" dirty="0">
                <a:solidFill>
                  <a:schemeClr val="tx1"/>
                </a:solidFill>
                <a:effectLst/>
              </a:rPr>
              <a:t>在硬件控制栏中，点击</a:t>
            </a:r>
            <a:r>
              <a:rPr lang="en-US" altLang="zh-CN" dirty="0">
                <a:solidFill>
                  <a:schemeClr val="tx1"/>
                </a:solidFill>
                <a:effectLst/>
              </a:rPr>
              <a:t>“ </a:t>
            </a:r>
            <a:r>
              <a:rPr lang="zh-CN" altLang="en-US" dirty="0">
                <a:solidFill>
                  <a:schemeClr val="tx1"/>
                </a:solidFill>
                <a:effectLst/>
              </a:rPr>
              <a:t>刮刀</a:t>
            </a:r>
            <a:r>
              <a:rPr lang="en-US" altLang="zh-CN" dirty="0">
                <a:solidFill>
                  <a:schemeClr val="tx1"/>
                </a:solidFill>
                <a:effectLst/>
              </a:rPr>
              <a:t>”“Z</a:t>
            </a:r>
            <a:r>
              <a:rPr lang="zh-CN" altLang="en-US" dirty="0">
                <a:solidFill>
                  <a:schemeClr val="tx1"/>
                </a:solidFill>
                <a:effectLst/>
              </a:rPr>
              <a:t>轴</a:t>
            </a:r>
            <a:r>
              <a:rPr lang="en-US" altLang="zh-CN" dirty="0">
                <a:solidFill>
                  <a:schemeClr val="tx1"/>
                </a:solidFill>
                <a:effectLst/>
              </a:rPr>
              <a:t>””</a:t>
            </a:r>
            <a:r>
              <a:rPr lang="zh-CN" altLang="en-US" dirty="0">
                <a:solidFill>
                  <a:schemeClr val="tx1"/>
                </a:solidFill>
                <a:effectLst/>
              </a:rPr>
              <a:t>液位</a:t>
            </a:r>
            <a:r>
              <a:rPr lang="en-US" altLang="zh-CN" dirty="0">
                <a:solidFill>
                  <a:schemeClr val="tx1"/>
                </a:solidFill>
                <a:effectLst/>
              </a:rPr>
              <a:t>“  </a:t>
            </a:r>
            <a:r>
              <a:rPr lang="zh-CN" altLang="en-US" dirty="0">
                <a:solidFill>
                  <a:schemeClr val="tx1"/>
                </a:solidFill>
                <a:effectLst/>
              </a:rPr>
              <a:t>三轴        回零如图</a:t>
            </a:r>
            <a:r>
              <a:rPr lang="en-US" altLang="zh-CN" dirty="0">
                <a:solidFill>
                  <a:schemeClr val="tx1"/>
                </a:solidFill>
                <a:effectLst/>
              </a:rPr>
              <a:t>1</a:t>
            </a:r>
            <a:r>
              <a:rPr lang="zh-CN" altLang="en-US" dirty="0">
                <a:solidFill>
                  <a:schemeClr val="tx1"/>
                </a:solidFill>
                <a:effectLst/>
              </a:rPr>
              <a:t>；</a:t>
            </a:r>
            <a:endParaRPr lang="en-US" altLang="zh-CN" dirty="0">
              <a:solidFill>
                <a:schemeClr val="tx1"/>
              </a:solidFill>
              <a:effectLst/>
            </a:endParaRPr>
          </a:p>
          <a:p>
            <a:pPr marL="1905" indent="-1905">
              <a:lnSpc>
                <a:spcPct val="150000"/>
              </a:lnSpc>
              <a:buNone/>
            </a:pPr>
            <a:r>
              <a:rPr lang="en-US" altLang="zh-CN" dirty="0">
                <a:solidFill>
                  <a:schemeClr val="tx1"/>
                </a:solidFill>
                <a:effectLst/>
              </a:rPr>
              <a:t>2.</a:t>
            </a:r>
            <a:r>
              <a:rPr lang="zh-CN" altLang="en-US" dirty="0">
                <a:solidFill>
                  <a:schemeClr val="tx1"/>
                </a:solidFill>
                <a:effectLst/>
              </a:rPr>
              <a:t>在树脂槽的前右下角</a:t>
            </a:r>
            <a:r>
              <a:rPr lang="zh-CN" altLang="en-US" dirty="0">
                <a:solidFill>
                  <a:srgbClr val="FF0000"/>
                </a:solidFill>
                <a:effectLst/>
              </a:rPr>
              <a:t>缓慢</a:t>
            </a:r>
            <a:r>
              <a:rPr lang="zh-CN" altLang="en-US" dirty="0">
                <a:solidFill>
                  <a:schemeClr val="tx1"/>
                </a:solidFill>
                <a:effectLst/>
              </a:rPr>
              <a:t>的倒入树脂，直到倒入的树脂与网板平齐即可如图</a:t>
            </a:r>
            <a:r>
              <a:rPr lang="en-US" altLang="zh-CN" dirty="0">
                <a:solidFill>
                  <a:schemeClr val="tx1"/>
                </a:solidFill>
                <a:effectLst/>
              </a:rPr>
              <a:t>2</a:t>
            </a:r>
            <a:r>
              <a:rPr lang="zh-CN" altLang="en-US" dirty="0">
                <a:solidFill>
                  <a:schemeClr val="tx1"/>
                </a:solidFill>
                <a:effectLst/>
              </a:rPr>
              <a:t>；</a:t>
            </a:r>
            <a:endParaRPr lang="zh-CN" altLang="en-US" dirty="0">
              <a:solidFill>
                <a:schemeClr val="tx1"/>
              </a:solidFill>
              <a:effectLst/>
            </a:endParaRPr>
          </a:p>
        </p:txBody>
      </p:sp>
      <p:pic>
        <p:nvPicPr>
          <p:cNvPr id="2" name="图片 1"/>
          <p:cNvPicPr>
            <a:picLocks noChangeAspect="1"/>
          </p:cNvPicPr>
          <p:nvPr/>
        </p:nvPicPr>
        <p:blipFill>
          <a:blip r:embed="rId1"/>
          <a:stretch>
            <a:fillRect/>
          </a:stretch>
        </p:blipFill>
        <p:spPr>
          <a:xfrm>
            <a:off x="820420" y="3909060"/>
            <a:ext cx="3723640" cy="2000250"/>
          </a:xfrm>
          <a:prstGeom prst="rect">
            <a:avLst/>
          </a:prstGeom>
        </p:spPr>
      </p:pic>
      <p:pic>
        <p:nvPicPr>
          <p:cNvPr id="3" name="图片 2"/>
          <p:cNvPicPr>
            <a:picLocks noChangeAspect="1"/>
          </p:cNvPicPr>
          <p:nvPr/>
        </p:nvPicPr>
        <p:blipFill>
          <a:blip r:embed="rId2"/>
          <a:stretch>
            <a:fillRect/>
          </a:stretch>
        </p:blipFill>
        <p:spPr>
          <a:xfrm>
            <a:off x="6722745" y="1403985"/>
            <a:ext cx="514350" cy="409575"/>
          </a:xfrm>
          <a:prstGeom prst="rect">
            <a:avLst/>
          </a:prstGeom>
        </p:spPr>
      </p:pic>
      <p:pic>
        <p:nvPicPr>
          <p:cNvPr id="7" name="图片 6"/>
          <p:cNvPicPr>
            <a:picLocks noChangeAspect="1"/>
          </p:cNvPicPr>
          <p:nvPr/>
        </p:nvPicPr>
        <p:blipFill>
          <a:blip r:embed="rId3"/>
          <a:stretch>
            <a:fillRect/>
          </a:stretch>
        </p:blipFill>
        <p:spPr>
          <a:xfrm>
            <a:off x="5852795" y="2989580"/>
            <a:ext cx="4718050" cy="3839210"/>
          </a:xfrm>
          <a:prstGeom prst="rect">
            <a:avLst/>
          </a:prstGeom>
        </p:spPr>
      </p:pic>
      <p:pic>
        <p:nvPicPr>
          <p:cNvPr id="6" name="图片 5" descr="股份公司新LOGO"/>
          <p:cNvPicPr>
            <a:picLocks noChangeAspect="1"/>
          </p:cNvPicPr>
          <p:nvPr/>
        </p:nvPicPr>
        <p:blipFill>
          <a:blip r:embed="rId4"/>
          <a:stretch>
            <a:fillRect/>
          </a:stretch>
        </p:blipFill>
        <p:spPr>
          <a:xfrm rot="20580000">
            <a:off x="3236595" y="2782570"/>
            <a:ext cx="5718810" cy="1292225"/>
          </a:xfrm>
          <a:prstGeom prst="rect">
            <a:avLst/>
          </a:prstGeom>
        </p:spPr>
      </p:pic>
      <p:sp>
        <p:nvSpPr>
          <p:cNvPr id="8" name="文本框 7"/>
          <p:cNvSpPr txBox="1"/>
          <p:nvPr/>
        </p:nvSpPr>
        <p:spPr>
          <a:xfrm>
            <a:off x="1676400" y="4514215"/>
            <a:ext cx="609600" cy="368300"/>
          </a:xfrm>
          <a:prstGeom prst="rect">
            <a:avLst/>
          </a:prstGeom>
          <a:solidFill>
            <a:srgbClr val="FF0000"/>
          </a:solidFill>
        </p:spPr>
        <p:txBody>
          <a:bodyPr wrap="square" rtlCol="0">
            <a:spAutoFit/>
          </a:bodyPr>
          <a:p>
            <a:r>
              <a:rPr lang="zh-CN" altLang="en-US"/>
              <a:t>图</a:t>
            </a:r>
            <a:r>
              <a:rPr lang="en-US" altLang="zh-CN"/>
              <a:t>1</a:t>
            </a:r>
            <a:endParaRPr lang="en-US" altLang="zh-CN"/>
          </a:p>
        </p:txBody>
      </p:sp>
      <p:sp>
        <p:nvSpPr>
          <p:cNvPr id="9" name="文本框 8"/>
          <p:cNvSpPr txBox="1"/>
          <p:nvPr/>
        </p:nvSpPr>
        <p:spPr>
          <a:xfrm>
            <a:off x="8778240" y="3909060"/>
            <a:ext cx="609600" cy="368300"/>
          </a:xfrm>
          <a:prstGeom prst="rect">
            <a:avLst/>
          </a:prstGeom>
          <a:solidFill>
            <a:srgbClr val="FF0000"/>
          </a:solidFill>
        </p:spPr>
        <p:txBody>
          <a:bodyPr wrap="square" rtlCol="0">
            <a:spAutoFit/>
          </a:bodyPr>
          <a:p>
            <a:r>
              <a:rPr lang="zh-CN" altLang="en-US"/>
              <a:t>图</a:t>
            </a:r>
            <a:r>
              <a:rPr lang="en-US" altLang="zh-CN"/>
              <a:t>2</a:t>
            </a:r>
            <a:endParaRPr lang="en-US" altLang="zh-CN"/>
          </a:p>
        </p:txBody>
      </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占位符 34817"/>
          <p:cNvSpPr>
            <a:spLocks noGrp="1"/>
          </p:cNvSpPr>
          <p:nvPr>
            <p:ph idx="1"/>
          </p:nvPr>
        </p:nvSpPr>
        <p:spPr>
          <a:xfrm>
            <a:off x="701040" y="375603"/>
            <a:ext cx="10777538" cy="4759325"/>
          </a:xfrm>
        </p:spPr>
        <p:txBody>
          <a:bodyPr anchor="t"/>
          <a:p>
            <a:r>
              <a:rPr lang="en-US" altLang="zh-CN" sz="3200" dirty="0">
                <a:solidFill>
                  <a:srgbClr val="080808"/>
                </a:solidFill>
              </a:rPr>
              <a:t>3.4 </a:t>
            </a:r>
            <a:r>
              <a:rPr lang="zh-CN" altLang="en-US" sz="3200" dirty="0">
                <a:solidFill>
                  <a:srgbClr val="080808"/>
                </a:solidFill>
              </a:rPr>
              <a:t>怎么查找做件高度记录</a:t>
            </a:r>
            <a:endParaRPr lang="zh-CN" altLang="en-US" sz="3200" dirty="0">
              <a:solidFill>
                <a:srgbClr val="080808"/>
              </a:solidFill>
            </a:endParaRPr>
          </a:p>
          <a:p>
            <a:r>
              <a:rPr lang="zh-CN" altLang="en-US" sz="2400" dirty="0">
                <a:solidFill>
                  <a:srgbClr val="080808"/>
                </a:solidFill>
              </a:rPr>
              <a:t>右击V5软件属性——查找目标文件——找到"LOG"文件夹</a:t>
            </a:r>
            <a:endParaRPr lang="zh-CN" altLang="en-US" sz="2400" dirty="0">
              <a:solidFill>
                <a:srgbClr val="080808"/>
              </a:solidFill>
            </a:endParaRPr>
          </a:p>
          <a:p>
            <a:r>
              <a:rPr lang="zh-CN" altLang="en-US" sz="2400" dirty="0">
                <a:solidFill>
                  <a:srgbClr val="080808"/>
                </a:solidFill>
              </a:rPr>
              <a:t>打开——再打开“Record”——找到做件的高度</a:t>
            </a:r>
            <a:endParaRPr lang="zh-CN" altLang="en-US" sz="2400" dirty="0">
              <a:solidFill>
                <a:srgbClr val="080808"/>
              </a:solidFill>
            </a:endParaRPr>
          </a:p>
        </p:txBody>
      </p:sp>
      <p:pic>
        <p:nvPicPr>
          <p:cNvPr id="2" name="图片 1"/>
          <p:cNvPicPr>
            <a:picLocks noChangeAspect="1"/>
          </p:cNvPicPr>
          <p:nvPr/>
        </p:nvPicPr>
        <p:blipFill>
          <a:blip r:embed="rId1"/>
          <a:stretch>
            <a:fillRect/>
          </a:stretch>
        </p:blipFill>
        <p:spPr>
          <a:xfrm>
            <a:off x="534670" y="2167255"/>
            <a:ext cx="7343140" cy="4047490"/>
          </a:xfrm>
          <a:prstGeom prst="rect">
            <a:avLst/>
          </a:prstGeom>
        </p:spPr>
      </p:pic>
      <p:pic>
        <p:nvPicPr>
          <p:cNvPr id="3" name="图片 2"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pic>
        <p:nvPicPr>
          <p:cNvPr id="5" name="图片 4"/>
          <p:cNvPicPr>
            <a:picLocks noChangeAspect="1"/>
          </p:cNvPicPr>
          <p:nvPr/>
        </p:nvPicPr>
        <p:blipFill>
          <a:blip r:embed="rId1"/>
          <a:stretch>
            <a:fillRect/>
          </a:stretch>
        </p:blipFill>
        <p:spPr>
          <a:xfrm>
            <a:off x="3044190" y="41910"/>
            <a:ext cx="8428355" cy="1866900"/>
          </a:xfrm>
          <a:prstGeom prst="rect">
            <a:avLst/>
          </a:prstGeom>
        </p:spPr>
      </p:pic>
      <p:sp>
        <p:nvSpPr>
          <p:cNvPr id="7" name="文本框 6"/>
          <p:cNvSpPr txBox="1"/>
          <p:nvPr/>
        </p:nvSpPr>
        <p:spPr>
          <a:xfrm>
            <a:off x="266700" y="1908810"/>
            <a:ext cx="11657965" cy="2834640"/>
          </a:xfrm>
          <a:prstGeom prst="rect">
            <a:avLst/>
          </a:prstGeom>
          <a:noFill/>
        </p:spPr>
        <p:txBody>
          <a:bodyPr wrap="square" rtlCol="0">
            <a:spAutoFit/>
          </a:bodyPr>
          <a:p>
            <a:pPr fontAlgn="auto">
              <a:lnSpc>
                <a:spcPct val="150000"/>
              </a:lnSpc>
            </a:pPr>
            <a:r>
              <a:rPr lang="en-US" altLang="zh-CN" sz="2000">
                <a:latin typeface="微软雅黑" panose="020B0503020204020204" pitchFamily="34" charset="-122"/>
                <a:ea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rPr>
              <a:t>向</a:t>
            </a:r>
            <a:r>
              <a:rPr lang="en-US" altLang="zh-CN" sz="2000">
                <a:latin typeface="微软雅黑" panose="020B0503020204020204" pitchFamily="34" charset="-122"/>
                <a:ea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rPr>
              <a:t>向：设置X轴和Y轴方向尺寸的补偿比例系数；</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此参数是补偿由于收缩或其余因素造成的XY轴方向的尺寸线性系统误差，补偿因子要根据实测值确定。</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rPr>
              <a:t>向比例系数</a:t>
            </a:r>
            <a:r>
              <a:rPr lang="en-US" altLang="zh-CN" sz="2000">
                <a:latin typeface="微软雅黑" panose="020B0503020204020204" pitchFamily="34" charset="-122"/>
                <a:ea typeface="微软雅黑" panose="020B0503020204020204" pitchFamily="34" charset="-122"/>
              </a:rPr>
              <a:t>=150</a:t>
            </a:r>
            <a:r>
              <a:rPr lang="en-US" altLang="zh-CN" sz="2000">
                <a:latin typeface="微软雅黑" panose="020B0503020204020204" pitchFamily="34" charset="-122"/>
                <a:ea typeface="微软雅黑" panose="020B0503020204020204" pitchFamily="34" charset="-122"/>
                <a:cs typeface="Arial" panose="020B0604020202020204" pitchFamily="34" charset="0"/>
              </a:rPr>
              <a:t>×X</a:t>
            </a:r>
            <a:r>
              <a:rPr lang="zh-CN" altLang="en-US" sz="2000">
                <a:latin typeface="微软雅黑" panose="020B0503020204020204" pitchFamily="34" charset="-122"/>
                <a:ea typeface="微软雅黑" panose="020B0503020204020204" pitchFamily="34" charset="-122"/>
                <a:cs typeface="Arial" panose="020B0604020202020204" pitchFamily="34" charset="0"/>
              </a:rPr>
              <a:t>向的比例系数  </a:t>
            </a:r>
            <a:r>
              <a:rPr lang="en-US" altLang="zh-CN" sz="2000">
                <a:latin typeface="微软雅黑" panose="020B0503020204020204" pitchFamily="34" charset="-122"/>
                <a:ea typeface="微软雅黑" panose="020B0503020204020204" pitchFamily="34" charset="-122"/>
                <a:cs typeface="Arial" panose="020B0604020202020204" pitchFamily="34" charset="0"/>
              </a:rPr>
              <a:t>/</a:t>
            </a:r>
            <a:r>
              <a:rPr lang="zh-CN" altLang="en-US" sz="2000">
                <a:latin typeface="微软雅黑" panose="020B0503020204020204" pitchFamily="34" charset="-122"/>
                <a:ea typeface="微软雅黑" panose="020B0503020204020204" pitchFamily="34" charset="-122"/>
                <a:cs typeface="Arial" panose="020B0604020202020204" pitchFamily="34" charset="0"/>
              </a:rPr>
              <a:t>实际测量尺寸  ；</a:t>
            </a:r>
            <a:endParaRPr lang="zh-CN" altLang="en-US" sz="2000">
              <a:latin typeface="微软雅黑" panose="020B0503020204020204" pitchFamily="34" charset="-122"/>
              <a:ea typeface="微软雅黑" panose="020B0503020204020204" pitchFamily="34" charset="-122"/>
              <a:cs typeface="Arial" panose="020B0604020202020204" pitchFamily="34" charset="0"/>
            </a:endParaRPr>
          </a:p>
          <a:p>
            <a:pPr fontAlgn="auto">
              <a:lnSpc>
                <a:spcPct val="150000"/>
              </a:lnSpc>
            </a:pPr>
            <a:r>
              <a:rPr lang="en-US" altLang="zh-CN" sz="2000">
                <a:latin typeface="微软雅黑" panose="020B0503020204020204" pitchFamily="34" charset="-122"/>
                <a:ea typeface="微软雅黑" panose="020B0503020204020204" pitchFamily="34" charset="-122"/>
                <a:sym typeface="+mn-ea"/>
              </a:rPr>
              <a:t>Y</a:t>
            </a:r>
            <a:r>
              <a:rPr lang="zh-CN" altLang="en-US" sz="2000">
                <a:latin typeface="微软雅黑" panose="020B0503020204020204" pitchFamily="34" charset="-122"/>
                <a:ea typeface="微软雅黑" panose="020B0503020204020204" pitchFamily="34" charset="-122"/>
                <a:sym typeface="+mn-ea"/>
              </a:rPr>
              <a:t>向比例系数</a:t>
            </a:r>
            <a:r>
              <a:rPr lang="en-US" altLang="zh-CN" sz="2000">
                <a:latin typeface="微软雅黑" panose="020B0503020204020204" pitchFamily="34" charset="-122"/>
                <a:ea typeface="微软雅黑" panose="020B0503020204020204" pitchFamily="34" charset="-122"/>
                <a:sym typeface="+mn-ea"/>
              </a:rPr>
              <a:t>=150</a:t>
            </a:r>
            <a:r>
              <a:rPr lang="en-US" altLang="zh-CN" sz="2000">
                <a:latin typeface="微软雅黑" panose="020B0503020204020204" pitchFamily="34" charset="-122"/>
                <a:ea typeface="微软雅黑" panose="020B0503020204020204" pitchFamily="34" charset="-122"/>
                <a:cs typeface="Arial" panose="020B0604020202020204" pitchFamily="34" charset="0"/>
                <a:sym typeface="+mn-ea"/>
              </a:rPr>
              <a:t>×Y</a:t>
            </a:r>
            <a:r>
              <a:rPr lang="zh-CN" altLang="en-US" sz="2000">
                <a:latin typeface="微软雅黑" panose="020B0503020204020204" pitchFamily="34" charset="-122"/>
                <a:ea typeface="微软雅黑" panose="020B0503020204020204" pitchFamily="34" charset="-122"/>
                <a:cs typeface="Arial" panose="020B0604020202020204" pitchFamily="34" charset="0"/>
                <a:sym typeface="+mn-ea"/>
              </a:rPr>
              <a:t>向的比例系数  </a:t>
            </a:r>
            <a:r>
              <a:rPr lang="en-US" altLang="zh-CN" sz="200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a:latin typeface="微软雅黑" panose="020B0503020204020204" pitchFamily="34" charset="-122"/>
                <a:ea typeface="微软雅黑" panose="020B0503020204020204" pitchFamily="34" charset="-122"/>
                <a:cs typeface="Arial" panose="020B0604020202020204" pitchFamily="34" charset="0"/>
                <a:sym typeface="+mn-ea"/>
              </a:rPr>
              <a:t>实际测量尺寸 </a:t>
            </a:r>
            <a:r>
              <a:rPr lang="zh-CN" altLang="en-US" sz="2000">
                <a:latin typeface="微软雅黑" panose="020B0503020204020204" pitchFamily="34" charset="-122"/>
                <a:ea typeface="微软雅黑" panose="020B0503020204020204" pitchFamily="34" charset="-122"/>
                <a:cs typeface="Arial" panose="020B0604020202020204" pitchFamily="34" charset="0"/>
              </a:rPr>
              <a:t>  </a:t>
            </a:r>
            <a:r>
              <a:rPr lang="en-US" altLang="zh-CN" sz="2000">
                <a:latin typeface="微软雅黑" panose="020B0503020204020204" pitchFamily="34" charset="-122"/>
                <a:ea typeface="微软雅黑" panose="020B0503020204020204" pitchFamily="34" charset="-122"/>
                <a:cs typeface="Arial" panose="020B0604020202020204" pitchFamily="34" charset="0"/>
              </a:rPr>
              <a:t>;</a:t>
            </a:r>
            <a:r>
              <a:rPr lang="zh-CN" altLang="en-US" sz="2000">
                <a:latin typeface="微软雅黑" panose="020B0503020204020204" pitchFamily="34" charset="-122"/>
                <a:ea typeface="微软雅黑" panose="020B0503020204020204" pitchFamily="34" charset="-122"/>
                <a:cs typeface="Arial" panose="020B0604020202020204" pitchFamily="34" charset="0"/>
              </a:rPr>
              <a:t>                                 </a:t>
            </a:r>
            <a:endParaRPr lang="zh-CN" altLang="en-US" sz="2000">
              <a:latin typeface="微软雅黑" panose="020B0503020204020204" pitchFamily="34" charset="-122"/>
              <a:ea typeface="微软雅黑" panose="020B0503020204020204" pitchFamily="34" charset="-122"/>
              <a:cs typeface="Arial" panose="020B0604020202020204" pitchFamily="34" charset="0"/>
            </a:endParaRPr>
          </a:p>
          <a:p>
            <a:pPr fontAlgn="auto">
              <a:lnSpc>
                <a:spcPct val="150000"/>
              </a:lnSpc>
            </a:pPr>
            <a:r>
              <a:rPr lang="zh-CN" altLang="en-US" sz="2000">
                <a:latin typeface="微软雅黑" panose="020B0503020204020204" pitchFamily="34" charset="-122"/>
                <a:ea typeface="微软雅黑" panose="020B0503020204020204" pitchFamily="34" charset="-122"/>
                <a:cs typeface="Arial" panose="020B0604020202020204" pitchFamily="34" charset="0"/>
              </a:rPr>
              <a:t>             </a:t>
            </a:r>
            <a:endParaRPr lang="zh-CN" altLang="en-US" sz="2000">
              <a:latin typeface="微软雅黑" panose="020B0503020204020204" pitchFamily="34" charset="-122"/>
              <a:ea typeface="微软雅黑" panose="020B0503020204020204" pitchFamily="34" charset="-122"/>
              <a:cs typeface="Arial" panose="020B0604020202020204" pitchFamily="34" charset="0"/>
            </a:endParaRPr>
          </a:p>
        </p:txBody>
      </p:sp>
      <p:graphicFrame>
        <p:nvGraphicFramePr>
          <p:cNvPr id="8" name="对象 7">
            <a:hlinkClick r:id="" action="ppaction://ole?verb="/>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2" imgW="914400" imgH="215900" progId="Equation.KSEE3">
                  <p:embed/>
                </p:oleObj>
              </mc:Choice>
              <mc:Fallback>
                <p:oleObj name="" r:id="rId2" imgW="914400" imgH="215900" progId="Equation.KSEE3">
                  <p:embed/>
                  <p:pic>
                    <p:nvPicPr>
                      <p:cNvPr id="0" name="图片 1024"/>
                      <p:cNvPicPr/>
                      <p:nvPr/>
                    </p:nvPicPr>
                    <p:blipFill>
                      <a:blip r:embed="rId3"/>
                      <a:stretch>
                        <a:fillRect/>
                      </a:stretch>
                    </p:blipFill>
                    <p:spPr>
                      <a:xfrm>
                        <a:off x="5638800" y="3321050"/>
                        <a:ext cx="914400" cy="215900"/>
                      </a:xfrm>
                      <a:prstGeom prst="rect">
                        <a:avLst/>
                      </a:prstGeom>
                    </p:spPr>
                  </p:pic>
                </p:oleObj>
              </mc:Fallback>
            </mc:AlternateContent>
          </a:graphicData>
        </a:graphic>
      </p:graphicFrame>
      <p:graphicFrame>
        <p:nvGraphicFramePr>
          <p:cNvPr id="2" name="表格 1"/>
          <p:cNvGraphicFramePr/>
          <p:nvPr/>
        </p:nvGraphicFramePr>
        <p:xfrm>
          <a:off x="593090" y="4382770"/>
          <a:ext cx="11330940" cy="1524000"/>
        </p:xfrm>
        <a:graphic>
          <a:graphicData uri="http://schemas.openxmlformats.org/drawingml/2006/table">
            <a:tbl>
              <a:tblPr firstRow="1" bandRow="1">
                <a:tableStyleId>{5940675A-B579-460E-94D1-54222C63F5DA}</a:tableStyleId>
              </a:tblPr>
              <a:tblGrid>
                <a:gridCol w="1591310"/>
                <a:gridCol w="9739630"/>
              </a:tblGrid>
              <a:tr h="326390">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支撑</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扫描支撑时采用的速度</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轮廓</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扫描截面轮廓时采用的速度</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填充</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对零件截面做填充扫描采用的速度</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845">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过固化深度</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设置扫描支撑、轮廓和填充时的过固化深度，值较大则速度较慢</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marL="0" indent="0" algn="l">
                        <a:buNone/>
                      </a:pP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速度比例</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  </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设置支撑、轮廓和填充扫描速度的比例系数</a:t>
                      </a:r>
                      <a:r>
                        <a:rPr lang="en-US" altLang="zh-CN" sz="2000" b="0" u="none">
                          <a:latin typeface="微软雅黑" panose="020B0503020204020204" pitchFamily="34" charset="-122"/>
                          <a:ea typeface="微软雅黑" panose="020B0503020204020204" pitchFamily="34" charset="-122"/>
                          <a:cs typeface="宋体" panose="02010600030101010101" pitchFamily="2" charset="-122"/>
                        </a:rPr>
                        <a:t>,</a:t>
                      </a:r>
                      <a:r>
                        <a:rPr lang="zh-CN" altLang="en-US" sz="2000" b="0" u="none">
                          <a:latin typeface="微软雅黑" panose="020B0503020204020204" pitchFamily="34" charset="-122"/>
                          <a:ea typeface="微软雅黑" panose="020B0503020204020204" pitchFamily="34" charset="-122"/>
                          <a:cs typeface="宋体" panose="02010600030101010101" pitchFamily="2" charset="-122"/>
                        </a:rPr>
                        <a:t>值较大则速度较快</a:t>
                      </a:r>
                      <a:endParaRPr lang="zh-CN" altLang="en-US" sz="2000" b="0" u="none">
                        <a:latin typeface="微软雅黑" panose="020B0503020204020204" pitchFamily="34" charset="-122"/>
                        <a:ea typeface="微软雅黑" panose="020B0503020204020204" pitchFamily="34"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266700" y="327660"/>
            <a:ext cx="2659380" cy="613410"/>
          </a:xfrm>
          <a:prstGeom prst="rect">
            <a:avLst/>
          </a:prstGeom>
          <a:noFill/>
        </p:spPr>
        <p:txBody>
          <a:bodyPr wrap="square" rtlCol="0">
            <a:spAutoFit/>
          </a:bodyPr>
          <a:p>
            <a:r>
              <a:rPr lang="en-US" altLang="zh-CN" sz="3200">
                <a:latin typeface="微软雅黑" panose="020B0503020204020204" pitchFamily="34" charset="-122"/>
                <a:ea typeface="微软雅黑" panose="020B0503020204020204" pitchFamily="34" charset="-122"/>
              </a:rPr>
              <a:t>3.5 </a:t>
            </a:r>
            <a:r>
              <a:rPr lang="zh-CN" altLang="en-US" sz="3200">
                <a:latin typeface="微软雅黑" panose="020B0503020204020204" pitchFamily="34" charset="-122"/>
                <a:ea typeface="微软雅黑" panose="020B0503020204020204" pitchFamily="34" charset="-122"/>
              </a:rPr>
              <a:t>扫描参数</a:t>
            </a:r>
            <a:endParaRPr lang="zh-CN" altLang="en-US" sz="3200">
              <a:latin typeface="微软雅黑" panose="020B0503020204020204" pitchFamily="34" charset="-122"/>
              <a:ea typeface="微软雅黑" panose="020B0503020204020204" pitchFamily="34" charset="-122"/>
            </a:endParaRPr>
          </a:p>
        </p:txBody>
      </p:sp>
      <p:pic>
        <p:nvPicPr>
          <p:cNvPr id="3" name="图片 2" descr="股份公司新LOGO"/>
          <p:cNvPicPr>
            <a:picLocks noChangeAspect="1"/>
          </p:cNvPicPr>
          <p:nvPr/>
        </p:nvPicPr>
        <p:blipFill>
          <a:blip r:embed="rId4"/>
          <a:stretch>
            <a:fillRect/>
          </a:stretch>
        </p:blipFill>
        <p:spPr>
          <a:xfrm rot="20580000">
            <a:off x="3236595" y="2782570"/>
            <a:ext cx="5718810" cy="12922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9915" y="411480"/>
            <a:ext cx="11118215" cy="6888480"/>
          </a:xfrm>
          <a:prstGeom prst="rect">
            <a:avLst/>
          </a:prstGeom>
          <a:noFill/>
        </p:spPr>
        <p:txBody>
          <a:bodyPr wrap="square" rtlCol="0" anchor="t">
            <a:spAutoFit/>
          </a:bodyPr>
          <a:p>
            <a:pPr fontAlgn="auto">
              <a:lnSpc>
                <a:spcPct val="150000"/>
              </a:lnSpc>
            </a:pPr>
            <a:r>
              <a:rPr lang="en-US" altLang="zh-CN" sz="2400">
                <a:latin typeface="微软雅黑" panose="020B0503020204020204" pitchFamily="34" charset="-122"/>
                <a:ea typeface="微软雅黑" panose="020B0503020204020204" pitchFamily="34" charset="-122"/>
              </a:rPr>
              <a:t>1.2 </a:t>
            </a:r>
            <a:r>
              <a:rPr lang="zh-CN" altLang="en-US" sz="2400">
                <a:latin typeface="微软雅黑" panose="020B0503020204020204" pitchFamily="34" charset="-122"/>
                <a:ea typeface="微软雅黑" panose="020B0503020204020204" pitchFamily="34" charset="-122"/>
              </a:rPr>
              <a:t>界面介绍</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程序分为主页面、控制页面、参数页面及辅助对话框等显示页面。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1.2.1主页面:</a:t>
            </a:r>
            <a:endParaRPr lang="en-US" altLang="zh-CN"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文件</a:t>
            </a:r>
            <a:r>
              <a:rPr lang="en-US" altLang="zh-CN" sz="2000">
                <a:latin typeface="微软雅黑" panose="020B0503020204020204" pitchFamily="34" charset="-122"/>
                <a:ea typeface="微软雅黑" panose="020B0503020204020204" pitchFamily="34" charset="-122"/>
              </a:rPr>
              <a:t>操作、</a:t>
            </a:r>
            <a:r>
              <a:rPr lang="zh-CN" altLang="en-US" sz="2000">
                <a:latin typeface="微软雅黑" panose="020B0503020204020204" pitchFamily="34" charset="-122"/>
                <a:ea typeface="微软雅黑" panose="020B0503020204020204" pitchFamily="34" charset="-122"/>
              </a:rPr>
              <a:t>文件</a:t>
            </a:r>
            <a:r>
              <a:rPr lang="en-US" altLang="zh-CN" sz="2000">
                <a:latin typeface="微软雅黑" panose="020B0503020204020204" pitchFamily="34" charset="-122"/>
                <a:ea typeface="微软雅黑" panose="020B0503020204020204" pitchFamily="34" charset="-122"/>
              </a:rPr>
              <a:t>信息显示、常用功能操作、制作信息显示、操作记录显示。</a:t>
            </a:r>
            <a:endParaRPr lang="en-US" altLang="zh-CN"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pic>
        <p:nvPicPr>
          <p:cNvPr id="3" name="图片 5122" descr="11111111"/>
          <p:cNvPicPr>
            <a:picLocks noChangeAspect="1"/>
          </p:cNvPicPr>
          <p:nvPr/>
        </p:nvPicPr>
        <p:blipFill>
          <a:blip r:embed="rId1"/>
          <a:stretch>
            <a:fillRect/>
          </a:stretch>
        </p:blipFill>
        <p:spPr>
          <a:xfrm>
            <a:off x="706755" y="2387600"/>
            <a:ext cx="10106660" cy="4537710"/>
          </a:xfrm>
          <a:prstGeom prst="rect">
            <a:avLst/>
          </a:prstGeom>
          <a:noFill/>
          <a:ln w="9525">
            <a:noFill/>
          </a:ln>
        </p:spPr>
      </p:pic>
      <p:pic>
        <p:nvPicPr>
          <p:cNvPr id="4" name="图片 3" descr="股份公司新LOGO"/>
          <p:cNvPicPr>
            <a:picLocks noChangeAspect="1"/>
          </p:cNvPicPr>
          <p:nvPr/>
        </p:nvPicPr>
        <p:blipFill>
          <a:blip r:embed="rId2"/>
          <a:stretch>
            <a:fillRect/>
          </a:stretch>
        </p:blipFill>
        <p:spPr>
          <a:xfrm rot="20580000">
            <a:off x="3155315" y="2782570"/>
            <a:ext cx="5718810" cy="1292225"/>
          </a:xfrm>
          <a:prstGeom prst="rect">
            <a:avLst/>
          </a:prstGeom>
        </p:spPr>
      </p:pic>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373380" y="-129540"/>
            <a:ext cx="11445240" cy="1463040"/>
          </a:xfrm>
          <a:prstGeom prst="rect">
            <a:avLst/>
          </a:prstGeom>
          <a:noFill/>
        </p:spPr>
        <p:txBody>
          <a:bodyPr wrap="square" rtlCol="0">
            <a:spAutoFit/>
          </a:bodyPr>
          <a:p>
            <a:pPr fontAlgn="auto">
              <a:lnSpc>
                <a:spcPct val="150000"/>
              </a:lnSpc>
            </a:pPr>
            <a:r>
              <a:rPr lang="en-US" altLang="zh-CN" sz="2000">
                <a:latin typeface="微软雅黑" panose="020B0503020204020204" pitchFamily="34" charset="-122"/>
                <a:ea typeface="微软雅黑" panose="020B0503020204020204" pitchFamily="34" charset="-122"/>
              </a:rPr>
              <a:t>1.2.2 </a:t>
            </a:r>
            <a:r>
              <a:rPr lang="zh-CN" altLang="en-US" sz="2000">
                <a:latin typeface="微软雅黑" panose="020B0503020204020204" pitchFamily="34" charset="-122"/>
                <a:ea typeface="微软雅黑" panose="020B0503020204020204" pitchFamily="34" charset="-122"/>
              </a:rPr>
              <a:t>控制页面: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刮刀、</a:t>
            </a:r>
            <a:r>
              <a:rPr lang="en-US" altLang="zh-CN" sz="2000">
                <a:latin typeface="微软雅黑" panose="020B0503020204020204" pitchFamily="34" charset="-122"/>
                <a:ea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rPr>
              <a:t>轴、液位平衡块、激光器、真空泵的独立控制，一般仅在调试或特殊情况才使用。哥白尼设备支持更多的电气控制及相关状态按显示。</a:t>
            </a:r>
            <a:endParaRPr lang="zh-CN" altLang="en-US" sz="20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5875" y="1537970"/>
            <a:ext cx="5807075" cy="5153025"/>
          </a:xfrm>
          <a:prstGeom prst="rect">
            <a:avLst/>
          </a:prstGeom>
        </p:spPr>
      </p:pic>
      <p:pic>
        <p:nvPicPr>
          <p:cNvPr id="7" name="图片 6"/>
          <p:cNvPicPr>
            <a:picLocks noChangeAspect="1"/>
          </p:cNvPicPr>
          <p:nvPr/>
        </p:nvPicPr>
        <p:blipFill>
          <a:blip r:embed="rId2"/>
          <a:stretch>
            <a:fillRect/>
          </a:stretch>
        </p:blipFill>
        <p:spPr>
          <a:xfrm>
            <a:off x="5791200" y="1537970"/>
            <a:ext cx="6367145" cy="5152390"/>
          </a:xfrm>
          <a:prstGeom prst="rect">
            <a:avLst/>
          </a:prstGeom>
        </p:spPr>
      </p:pic>
      <p:pic>
        <p:nvPicPr>
          <p:cNvPr id="2" name="图片 1" descr="股份公司新LOGO"/>
          <p:cNvPicPr>
            <a:picLocks noChangeAspect="1"/>
          </p:cNvPicPr>
          <p:nvPr/>
        </p:nvPicPr>
        <p:blipFill>
          <a:blip r:embed="rId3"/>
          <a:stretch>
            <a:fillRect/>
          </a:stretch>
        </p:blipFill>
        <p:spPr>
          <a:xfrm rot="20580000">
            <a:off x="3155315" y="2782570"/>
            <a:ext cx="5718810" cy="12922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6" name="文本框 5"/>
          <p:cNvSpPr txBox="1"/>
          <p:nvPr/>
        </p:nvSpPr>
        <p:spPr>
          <a:xfrm>
            <a:off x="913765" y="800100"/>
            <a:ext cx="12141835" cy="722630"/>
          </a:xfrm>
          <a:prstGeom prst="rect">
            <a:avLst/>
          </a:prstGeom>
          <a:noFill/>
        </p:spPr>
        <p:txBody>
          <a:bodyPr wrap="square" rtlCol="0">
            <a:spAutoFit/>
          </a:bodyPr>
          <a:p>
            <a:pPr algn="l"/>
            <a:r>
              <a:rPr lang="en-US" altLang="zh-CN" sz="2000">
                <a:latin typeface="微软雅黑" panose="020B0503020204020204" pitchFamily="34" charset="-122"/>
                <a:ea typeface="微软雅黑" panose="020B0503020204020204" pitchFamily="34" charset="-122"/>
                <a:sym typeface="+mn-ea"/>
              </a:rPr>
              <a:t>1.2.3</a:t>
            </a:r>
            <a:r>
              <a:rPr lang="zh-CN" altLang="en-US" sz="2000">
                <a:latin typeface="微软雅黑" panose="020B0503020204020204" pitchFamily="34" charset="-122"/>
                <a:ea typeface="微软雅黑" panose="020B0503020204020204" pitchFamily="34" charset="-122"/>
                <a:sym typeface="+mn-ea"/>
              </a:rPr>
              <a:t>参数控制页面:</a:t>
            </a:r>
            <a:endParaRPr lang="zh-CN" altLang="en-US" sz="2000">
              <a:latin typeface="微软雅黑" panose="020B0503020204020204" pitchFamily="34" charset="-122"/>
              <a:ea typeface="微软雅黑" panose="020B0503020204020204" pitchFamily="34" charset="-122"/>
            </a:endParaRPr>
          </a:p>
          <a:p>
            <a:pPr algn="l"/>
            <a:r>
              <a:rPr lang="zh-CN" altLang="en-US" sz="2000">
                <a:latin typeface="微软雅黑" panose="020B0503020204020204" pitchFamily="34" charset="-122"/>
                <a:ea typeface="微软雅黑" panose="020B0503020204020204" pitchFamily="34" charset="-122"/>
                <a:sym typeface="+mn-ea"/>
              </a:rPr>
              <a:t>制作参数</a:t>
            </a:r>
            <a:r>
              <a:rPr lang="en-US" altLang="zh-CN" sz="2000" baseline="30000">
                <a:latin typeface="微软雅黑" panose="020B0503020204020204" pitchFamily="34" charset="-122"/>
                <a:ea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sym typeface="+mn-ea"/>
              </a:rPr>
              <a:t>、硬件参数</a:t>
            </a:r>
            <a:r>
              <a:rPr lang="en-US" altLang="zh-CN" sz="2000" baseline="30000">
                <a:latin typeface="微软雅黑" panose="020B0503020204020204" pitchFamily="34" charset="-122"/>
                <a:ea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sym typeface="+mn-ea"/>
              </a:rPr>
              <a:t>、扫描参数</a:t>
            </a:r>
            <a:r>
              <a:rPr lang="en-US" altLang="zh-CN" sz="2800" baseline="30000">
                <a:latin typeface="微软雅黑" panose="020B0503020204020204" pitchFamily="34" charset="-122"/>
                <a:ea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sym typeface="+mn-ea"/>
              </a:rPr>
              <a:t>、液位参数</a:t>
            </a:r>
            <a:r>
              <a:rPr lang="en-US" altLang="zh-CN" sz="2000" baseline="30000">
                <a:latin typeface="微软雅黑" panose="020B0503020204020204" pitchFamily="34" charset="-122"/>
                <a:ea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sym typeface="+mn-ea"/>
              </a:rPr>
              <a:t>、系统参数</a:t>
            </a:r>
            <a:r>
              <a:rPr lang="en-US" altLang="zh-CN" sz="2000" baseline="30000">
                <a:latin typeface="微软雅黑" panose="020B0503020204020204" pitchFamily="34" charset="-122"/>
                <a:ea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sym typeface="+mn-ea"/>
              </a:rPr>
              <a:t>、扫描参数</a:t>
            </a:r>
            <a:r>
              <a:rPr lang="en-US" altLang="zh-CN" sz="2000" baseline="30000">
                <a:latin typeface="微软雅黑" panose="020B0503020204020204" pitchFamily="34" charset="-122"/>
                <a:ea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sym typeface="+mn-ea"/>
              </a:rPr>
              <a:t>、初始化参数</a:t>
            </a:r>
            <a:r>
              <a:rPr lang="en-US" altLang="zh-CN" sz="2000" baseline="30000">
                <a:latin typeface="微软雅黑" panose="020B0503020204020204" pitchFamily="34" charset="-122"/>
                <a:ea typeface="微软雅黑" panose="020B0503020204020204" pitchFamily="34" charset="-122"/>
                <a:sym typeface="+mn-ea"/>
              </a:rPr>
              <a:t>2</a:t>
            </a:r>
            <a:endParaRPr lang="en-US" altLang="zh-CN" sz="2000" baseline="30000">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36830" y="1757045"/>
            <a:ext cx="6579235" cy="5106035"/>
          </a:xfrm>
          <a:prstGeom prst="rect">
            <a:avLst/>
          </a:prstGeom>
        </p:spPr>
      </p:pic>
      <p:pic>
        <p:nvPicPr>
          <p:cNvPr id="8" name="图片 7"/>
          <p:cNvPicPr>
            <a:picLocks noChangeAspect="1"/>
          </p:cNvPicPr>
          <p:nvPr/>
        </p:nvPicPr>
        <p:blipFill>
          <a:blip r:embed="rId2"/>
          <a:stretch>
            <a:fillRect/>
          </a:stretch>
        </p:blipFill>
        <p:spPr>
          <a:xfrm>
            <a:off x="5896610" y="1757680"/>
            <a:ext cx="6186805" cy="5105400"/>
          </a:xfrm>
          <a:prstGeom prst="rect">
            <a:avLst/>
          </a:prstGeom>
        </p:spPr>
      </p:pic>
      <p:pic>
        <p:nvPicPr>
          <p:cNvPr id="2" name="图片 1" descr="股份公司新LOGO"/>
          <p:cNvPicPr>
            <a:picLocks noChangeAspect="1"/>
          </p:cNvPicPr>
          <p:nvPr/>
        </p:nvPicPr>
        <p:blipFill>
          <a:blip r:embed="rId3"/>
          <a:stretch>
            <a:fillRect/>
          </a:stretch>
        </p:blipFill>
        <p:spPr>
          <a:xfrm rot="20580000">
            <a:off x="3236595" y="2782570"/>
            <a:ext cx="5718810" cy="12922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5" name="文本框 4"/>
          <p:cNvSpPr txBox="1"/>
          <p:nvPr/>
        </p:nvSpPr>
        <p:spPr>
          <a:xfrm>
            <a:off x="482600" y="288290"/>
            <a:ext cx="6136640" cy="1005840"/>
          </a:xfrm>
          <a:prstGeom prst="rect">
            <a:avLst/>
          </a:prstGeom>
          <a:noFill/>
        </p:spPr>
        <p:txBody>
          <a:bodyPr wrap="square" rtlCol="0" anchor="t">
            <a:spAutoFit/>
          </a:bodyPr>
          <a:p>
            <a:pPr fontAlgn="auto">
              <a:lnSpc>
                <a:spcPct val="150000"/>
              </a:lnSpc>
            </a:pPr>
            <a:r>
              <a:rPr lang="zh-CN" altLang="en-US"/>
              <a:t> </a:t>
            </a: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1.2.4</a:t>
            </a:r>
            <a:r>
              <a:rPr lang="zh-CN" altLang="en-US" sz="2000">
                <a:latin typeface="微软雅黑" panose="020B0503020204020204" pitchFamily="34" charset="-122"/>
                <a:ea typeface="微软雅黑" panose="020B0503020204020204" pitchFamily="34" charset="-122"/>
              </a:rPr>
              <a:t>辅助对话框:</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密码输入框、虚拟数字键盘等。</a:t>
            </a:r>
            <a:endParaRPr lang="zh-CN" altLang="en-US" sz="20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881505" y="1642110"/>
            <a:ext cx="2790190" cy="3237865"/>
          </a:xfrm>
          <a:prstGeom prst="rect">
            <a:avLst/>
          </a:prstGeom>
        </p:spPr>
      </p:pic>
      <p:pic>
        <p:nvPicPr>
          <p:cNvPr id="7" name="图片 6"/>
          <p:cNvPicPr>
            <a:picLocks noChangeAspect="1"/>
          </p:cNvPicPr>
          <p:nvPr/>
        </p:nvPicPr>
        <p:blipFill>
          <a:blip r:embed="rId2"/>
          <a:stretch>
            <a:fillRect/>
          </a:stretch>
        </p:blipFill>
        <p:spPr>
          <a:xfrm>
            <a:off x="5491480" y="1875790"/>
            <a:ext cx="3799840" cy="2771140"/>
          </a:xfrm>
          <a:prstGeom prst="rect">
            <a:avLst/>
          </a:prstGeom>
        </p:spPr>
      </p:pic>
      <p:pic>
        <p:nvPicPr>
          <p:cNvPr id="2" name="图片 1" descr="股份公司新LOGO"/>
          <p:cNvPicPr>
            <a:picLocks noChangeAspect="1"/>
          </p:cNvPicPr>
          <p:nvPr/>
        </p:nvPicPr>
        <p:blipFill>
          <a:blip r:embed="rId3"/>
          <a:stretch>
            <a:fillRect/>
          </a:stretch>
        </p:blipFill>
        <p:spPr>
          <a:xfrm rot="20580000">
            <a:off x="3236595" y="2782570"/>
            <a:ext cx="5718810" cy="1292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9915" y="411480"/>
            <a:ext cx="11118215" cy="6888480"/>
          </a:xfrm>
          <a:prstGeom prst="rect">
            <a:avLst/>
          </a:prstGeom>
          <a:noFill/>
        </p:spPr>
        <p:txBody>
          <a:bodyPr wrap="square" rtlCol="0" anchor="t">
            <a:spAutoFit/>
          </a:bodyPr>
          <a:p>
            <a:pPr fontAlgn="auto">
              <a:lnSpc>
                <a:spcPct val="150000"/>
              </a:lnSpc>
            </a:pPr>
            <a:r>
              <a:rPr lang="en-US" altLang="zh-CN" sz="2400">
                <a:latin typeface="微软雅黑" panose="020B0503020204020204" pitchFamily="34" charset="-122"/>
                <a:ea typeface="微软雅黑" panose="020B0503020204020204" pitchFamily="34" charset="-122"/>
              </a:rPr>
              <a:t>2 .</a:t>
            </a:r>
            <a:r>
              <a:rPr lang="zh-CN" altLang="en-US" sz="2400">
                <a:latin typeface="微软雅黑" panose="020B0503020204020204" pitchFamily="34" charset="-122"/>
                <a:ea typeface="微软雅黑" panose="020B0503020204020204" pitchFamily="34" charset="-122"/>
              </a:rPr>
              <a:t>界面及参数的介绍</a:t>
            </a:r>
            <a:endParaRPr lang="zh-CN" altLang="en-US" sz="24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程序分为主页面、控制页面、参数页面及辅助对话框等显示页面。</a:t>
            </a:r>
            <a:endParaRPr lang="zh-CN" altLang="en-US" sz="2000">
              <a:latin typeface="微软雅黑" panose="020B0503020204020204" pitchFamily="34" charset="-122"/>
              <a:ea typeface="微软雅黑" panose="020B0503020204020204" pitchFamily="34" charset="-122"/>
            </a:endParaRPr>
          </a:p>
          <a:p>
            <a:pPr fontAlgn="auto">
              <a:lnSpc>
                <a:spcPct val="150000"/>
              </a:lnSpc>
            </a:pPr>
            <a:r>
              <a:rPr lang="en-US" altLang="zh-CN" sz="2000">
                <a:latin typeface="微软雅黑" panose="020B0503020204020204" pitchFamily="34" charset="-122"/>
                <a:ea typeface="微软雅黑" panose="020B0503020204020204" pitchFamily="34" charset="-122"/>
              </a:rPr>
              <a:t>2.1   主页面:</a:t>
            </a:r>
            <a:endParaRPr lang="en-US" altLang="zh-CN" sz="2000">
              <a:latin typeface="微软雅黑" panose="020B0503020204020204" pitchFamily="34" charset="-122"/>
              <a:ea typeface="微软雅黑" panose="020B0503020204020204" pitchFamily="34" charset="-122"/>
            </a:endParaRPr>
          </a:p>
          <a:p>
            <a:pPr fontAlgn="auto">
              <a:lnSpc>
                <a:spcPct val="150000"/>
              </a:lnSpc>
            </a:pPr>
            <a:r>
              <a:rPr lang="zh-CN" altLang="en-US" sz="2000">
                <a:latin typeface="微软雅黑" panose="020B0503020204020204" pitchFamily="34" charset="-122"/>
                <a:ea typeface="微软雅黑" panose="020B0503020204020204" pitchFamily="34" charset="-122"/>
              </a:rPr>
              <a:t>        文件</a:t>
            </a:r>
            <a:r>
              <a:rPr lang="en-US" altLang="zh-CN" sz="2000">
                <a:latin typeface="微软雅黑" panose="020B0503020204020204" pitchFamily="34" charset="-122"/>
                <a:ea typeface="微软雅黑" panose="020B0503020204020204" pitchFamily="34" charset="-122"/>
              </a:rPr>
              <a:t>操作、</a:t>
            </a:r>
            <a:r>
              <a:rPr lang="zh-CN" altLang="en-US" sz="2000">
                <a:latin typeface="微软雅黑" panose="020B0503020204020204" pitchFamily="34" charset="-122"/>
                <a:ea typeface="微软雅黑" panose="020B0503020204020204" pitchFamily="34" charset="-122"/>
              </a:rPr>
              <a:t>文件</a:t>
            </a:r>
            <a:r>
              <a:rPr lang="en-US" altLang="zh-CN" sz="2000">
                <a:latin typeface="微软雅黑" panose="020B0503020204020204" pitchFamily="34" charset="-122"/>
                <a:ea typeface="微软雅黑" panose="020B0503020204020204" pitchFamily="34" charset="-122"/>
              </a:rPr>
              <a:t>信息显示、常用功能操作、制作信息显示、操作记录显示。</a:t>
            </a:r>
            <a:endParaRPr lang="en-US" altLang="zh-CN"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pic>
        <p:nvPicPr>
          <p:cNvPr id="3" name="图片 5122" descr="11111111"/>
          <p:cNvPicPr>
            <a:picLocks noChangeAspect="1"/>
          </p:cNvPicPr>
          <p:nvPr/>
        </p:nvPicPr>
        <p:blipFill>
          <a:blip r:embed="rId1"/>
          <a:stretch>
            <a:fillRect/>
          </a:stretch>
        </p:blipFill>
        <p:spPr>
          <a:xfrm>
            <a:off x="727075" y="2387600"/>
            <a:ext cx="10106660" cy="4537710"/>
          </a:xfrm>
          <a:prstGeom prst="rect">
            <a:avLst/>
          </a:prstGeom>
          <a:noFill/>
          <a:ln w="9525">
            <a:noFill/>
          </a:ln>
        </p:spPr>
      </p:pic>
      <p:pic>
        <p:nvPicPr>
          <p:cNvPr id="4" name="图片 3" descr="股份公司新LOGO"/>
          <p:cNvPicPr>
            <a:picLocks noChangeAspect="1"/>
          </p:cNvPicPr>
          <p:nvPr/>
        </p:nvPicPr>
        <p:blipFill>
          <a:blip r:embed="rId2"/>
          <a:stretch>
            <a:fillRect/>
          </a:stretch>
        </p:blipFill>
        <p:spPr>
          <a:xfrm rot="20580000">
            <a:off x="3236595" y="2782570"/>
            <a:ext cx="5718810" cy="1292225"/>
          </a:xfrm>
          <a:prstGeom prst="rect">
            <a:avLst/>
          </a:prstGeom>
        </p:spPr>
      </p:pic>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a:xfrm>
            <a:off x="7997880" y="5348151"/>
            <a:ext cx="1295400" cy="288000"/>
          </a:xfrm>
        </p:spPr>
        <p:txBody>
          <a:bodyPr/>
          <a:p>
            <a:r>
              <a:rPr lang="en-US" altLang="zh-CN" smtClean="0"/>
              <a:t>- </a:t>
            </a:r>
            <a:fld id="{B22AD513-B6A6-4B53-9A88-1A6F7F457CB2}" type="slidenum">
              <a:rPr lang="zh-CN" altLang="en-US" smtClean="0"/>
            </a:fld>
            <a:r>
              <a:rPr lang="zh-CN" altLang="en-US" smtClean="0"/>
              <a:t> </a:t>
            </a:r>
            <a:r>
              <a:rPr lang="en-US" altLang="zh-CN" smtClean="0"/>
              <a:t>-</a:t>
            </a:r>
            <a:endParaRPr lang="zh-CN" altLang="en-US"/>
          </a:p>
        </p:txBody>
      </p:sp>
      <p:sp>
        <p:nvSpPr>
          <p:cNvPr id="6" name="文本框 5"/>
          <p:cNvSpPr txBox="1"/>
          <p:nvPr/>
        </p:nvSpPr>
        <p:spPr>
          <a:xfrm>
            <a:off x="655320" y="327660"/>
            <a:ext cx="10911840" cy="41783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rPr>
              <a:t>2.1.1  </a:t>
            </a:r>
            <a:r>
              <a:rPr lang="zh-CN" altLang="en-US" sz="2000">
                <a:latin typeface="微软雅黑" panose="020B0503020204020204" pitchFamily="34" charset="-122"/>
                <a:ea typeface="微软雅黑" panose="020B0503020204020204" pitchFamily="34" charset="-122"/>
              </a:rPr>
              <a:t>文件操作及显示</a:t>
            </a:r>
            <a:endParaRPr lang="zh-CN" altLang="en-US" sz="200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655320" y="745490"/>
            <a:ext cx="2723515" cy="5839460"/>
          </a:xfrm>
          <a:prstGeom prst="rect">
            <a:avLst/>
          </a:prstGeom>
        </p:spPr>
      </p:pic>
      <p:pic>
        <p:nvPicPr>
          <p:cNvPr id="17" name="图片 16"/>
          <p:cNvPicPr>
            <a:picLocks noChangeAspect="1"/>
          </p:cNvPicPr>
          <p:nvPr/>
        </p:nvPicPr>
        <p:blipFill>
          <a:blip r:embed="rId2"/>
          <a:stretch>
            <a:fillRect/>
          </a:stretch>
        </p:blipFill>
        <p:spPr>
          <a:xfrm>
            <a:off x="5084445" y="4212590"/>
            <a:ext cx="533400" cy="447675"/>
          </a:xfrm>
          <a:prstGeom prst="rect">
            <a:avLst/>
          </a:prstGeom>
        </p:spPr>
      </p:pic>
      <p:pic>
        <p:nvPicPr>
          <p:cNvPr id="18" name="图片 17"/>
          <p:cNvPicPr>
            <a:picLocks noChangeAspect="1"/>
          </p:cNvPicPr>
          <p:nvPr/>
        </p:nvPicPr>
        <p:blipFill>
          <a:blip r:embed="rId3"/>
          <a:stretch>
            <a:fillRect/>
          </a:stretch>
        </p:blipFill>
        <p:spPr>
          <a:xfrm>
            <a:off x="5381625" y="4876800"/>
            <a:ext cx="542925" cy="466725"/>
          </a:xfrm>
          <a:prstGeom prst="rect">
            <a:avLst/>
          </a:prstGeom>
        </p:spPr>
      </p:pic>
      <p:cxnSp>
        <p:nvCxnSpPr>
          <p:cNvPr id="19" name="直接连接符 18"/>
          <p:cNvCxnSpPr/>
          <p:nvPr/>
        </p:nvCxnSpPr>
        <p:spPr>
          <a:xfrm flipH="1">
            <a:off x="4282440" y="220980"/>
            <a:ext cx="1524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3" name="表格 22"/>
          <p:cNvGraphicFramePr/>
          <p:nvPr>
            <p:custDataLst>
              <p:tags r:id="rId4"/>
            </p:custDataLst>
          </p:nvPr>
        </p:nvGraphicFramePr>
        <p:xfrm>
          <a:off x="4084320" y="-33020"/>
          <a:ext cx="8041640" cy="6827520"/>
        </p:xfrm>
        <a:graphic>
          <a:graphicData uri="http://schemas.openxmlformats.org/drawingml/2006/table">
            <a:tbl>
              <a:tblPr firstRow="1" bandRow="1">
                <a:tableStyleId>{5C22544A-7EE6-4342-B048-85BDC9FD1C3A}</a:tableStyleId>
              </a:tblPr>
              <a:tblGrid>
                <a:gridCol w="2072005"/>
                <a:gridCol w="2091690"/>
                <a:gridCol w="3877945"/>
              </a:tblGrid>
              <a:tr h="527685">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b="0">
                          <a:solidFill>
                            <a:schemeClr val="tx1"/>
                          </a:solidFill>
                          <a:latin typeface="微软雅黑" panose="020B0503020204020204" pitchFamily="34" charset="-122"/>
                          <a:ea typeface="微软雅黑" panose="020B0503020204020204" pitchFamily="34" charset="-122"/>
                        </a:rPr>
                        <a:t>点击进入文件导入模式</a:t>
                      </a:r>
                      <a:endParaRPr lang="zh-CN" altLang="en-US" sz="2000" b="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614680">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点击进入文件删除模式</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1127125">
                <a:tc gridSpan="2">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a:txBody>
                    <a:bodyPr/>
                    <a:p>
                      <a:pPr>
                        <a:buNone/>
                      </a:pPr>
                      <a:r>
                        <a:rPr lang="zh-CN" altLang="en-US" sz="2000">
                          <a:solidFill>
                            <a:schemeClr val="tx1"/>
                          </a:solidFill>
                          <a:latin typeface="微软雅黑" panose="020B0503020204020204" pitchFamily="34" charset="-122"/>
                          <a:ea typeface="微软雅黑" panose="020B0503020204020204" pitchFamily="34" charset="-122"/>
                        </a:rPr>
                        <a:t>双击青色色块实现取消及恢复零件模拟或制作。</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528320">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手动模拟前十层零件数据</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469900">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手动模拟前一层零件数据。</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396875">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手动模拟后一层零件数据。</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412750">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手动模拟后十层零件数据</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701040">
                <a:tc>
                  <a:txBody>
                    <a:bodyPr/>
                    <a:p>
                      <a:pPr>
                        <a:buNone/>
                      </a:pPr>
                      <a:endParaRPr lang="zh-CN" altLang="en-US">
                        <a:solidFill>
                          <a:schemeClr val="tx1"/>
                        </a:solidFill>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gridSpan="2">
                  <a:txBody>
                    <a:bodyPr/>
                    <a:p>
                      <a:pPr>
                        <a:buNone/>
                      </a:pPr>
                      <a:r>
                        <a:rPr lang="zh-CN" altLang="en-US" sz="2000">
                          <a:solidFill>
                            <a:schemeClr val="tx1"/>
                          </a:solidFill>
                          <a:latin typeface="微软雅黑" panose="020B0503020204020204" pitchFamily="34" charset="-122"/>
                          <a:ea typeface="微软雅黑" panose="020B0503020204020204" pitchFamily="34" charset="-122"/>
                        </a:rPr>
                        <a:t>自动模拟制作并预估打印时间。（耗时取决于零件自身高度、计算量及工控机处理能力。）</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586105">
                <a:tc gridSpan="2">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hMerge="1">
                  <a:tcPr>
                    <a:lnL w="127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a:txBody>
                    <a:bodyPr/>
                    <a:p>
                      <a:pPr>
                        <a:buNone/>
                      </a:pPr>
                      <a:r>
                        <a:rPr lang="zh-CN" altLang="en-US" sz="2000">
                          <a:solidFill>
                            <a:schemeClr val="tx1"/>
                          </a:solidFill>
                          <a:latin typeface="微软雅黑" panose="020B0503020204020204" pitchFamily="34" charset="-122"/>
                          <a:ea typeface="微软雅黑" panose="020B0503020204020204" pitchFamily="34" charset="-122"/>
                        </a:rPr>
                        <a:t>手动模拟控制条</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r h="1463040">
                <a:tc>
                  <a:txBody>
                    <a:bodyPr/>
                    <a:p>
                      <a:pPr>
                        <a:buNone/>
                      </a:pPr>
                      <a:endParaRPr lang="zh-CN" altLang="en-US">
                        <a:solidFill>
                          <a:schemeClr val="tx1"/>
                        </a:solidFill>
                      </a:endParaRPr>
                    </a:p>
                    <a:p>
                      <a:pPr>
                        <a:buNone/>
                      </a:pPr>
                      <a:endParaRPr lang="zh-CN" altLang="en-US">
                        <a:solidFill>
                          <a:schemeClr val="tx1"/>
                        </a:solidFill>
                      </a:endParaRPr>
                    </a:p>
                    <a:p>
                      <a:pPr>
                        <a:buNone/>
                      </a:pPr>
                      <a:endParaRPr lang="zh-CN" altLang="en-US">
                        <a:solidFill>
                          <a:schemeClr val="tx1"/>
                        </a:solidFill>
                      </a:endParaRPr>
                    </a:p>
                    <a:p>
                      <a:pPr>
                        <a:buNone/>
                      </a:pPr>
                      <a:endParaRPr lang="zh-CN" altLang="en-US">
                        <a:solidFill>
                          <a:schemeClr val="tx1"/>
                        </a:solidFill>
                      </a:endParaRPr>
                    </a:p>
                    <a:p>
                      <a:pPr>
                        <a:buNone/>
                      </a:pPr>
                      <a:endParaRPr lang="zh-CN" altLang="en-US"/>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a:txBody>
                    <a:bodyPr/>
                    <a:p>
                      <a:pPr>
                        <a:buNone/>
                      </a:pP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c>
                  <a:txBody>
                    <a:bodyPr/>
                    <a:p>
                      <a:pPr>
                        <a:buNone/>
                      </a:pPr>
                      <a:r>
                        <a:rPr lang="zh-CN" altLang="en-US" sz="2000">
                          <a:solidFill>
                            <a:schemeClr val="tx1"/>
                          </a:solidFill>
                          <a:latin typeface="微软雅黑" panose="020B0503020204020204" pitchFamily="34" charset="-122"/>
                          <a:ea typeface="微软雅黑" panose="020B0503020204020204" pitchFamily="34" charset="-122"/>
                        </a:rPr>
                        <a:t>设置指定层的扫描速度及填充次数。</a:t>
                      </a:r>
                      <a:endParaRPr lang="zh-CN" altLang="en-US" sz="2000">
                        <a:solidFill>
                          <a:schemeClr val="tx1"/>
                        </a:solidFill>
                        <a:latin typeface="微软雅黑" panose="020B0503020204020204" pitchFamily="34" charset="-122"/>
                        <a:ea typeface="微软雅黑" panose="020B0503020204020204" pitchFamily="34" charset="-122"/>
                      </a:endParaRPr>
                    </a:p>
                    <a:p>
                      <a:pPr>
                        <a:buNone/>
                      </a:pPr>
                      <a:r>
                        <a:rPr lang="zh-CN" altLang="en-US" sz="2000">
                          <a:solidFill>
                            <a:schemeClr val="tx1"/>
                          </a:solidFill>
                          <a:latin typeface="微软雅黑" panose="020B0503020204020204" pitchFamily="34" charset="-122"/>
                          <a:ea typeface="微软雅黑" panose="020B0503020204020204" pitchFamily="34" charset="-122"/>
                        </a:rPr>
                        <a:t>显示零件数量。</a:t>
                      </a:r>
                      <a:endParaRPr lang="zh-CN" altLang="en-US" sz="2000">
                        <a:solidFill>
                          <a:schemeClr val="tx1"/>
                        </a:solidFill>
                        <a:latin typeface="微软雅黑" panose="020B0503020204020204" pitchFamily="34" charset="-122"/>
                        <a:ea typeface="微软雅黑" panose="020B0503020204020204" pitchFamily="34" charset="-122"/>
                      </a:endParaRPr>
                    </a:p>
                  </a:txBody>
                  <a:tcPr>
                    <a:lnL w="38100">
                      <a:solidFill>
                        <a:schemeClr val="tx1"/>
                      </a:solidFill>
                      <a:prstDash val="solid"/>
                    </a:lnL>
                    <a:lnR w="38100">
                      <a:solidFill>
                        <a:schemeClr val="tx1"/>
                      </a:solidFill>
                      <a:prstDash val="solid"/>
                    </a:lnR>
                    <a:lnT w="38100">
                      <a:solidFill>
                        <a:schemeClr val="tx1"/>
                      </a:solidFill>
                      <a:prstDash val="solid"/>
                    </a:lnT>
                    <a:lnB w="38100">
                      <a:solidFill>
                        <a:schemeClr val="tx1"/>
                      </a:solidFill>
                      <a:prstDash val="solid"/>
                    </a:lnB>
                    <a:solidFill>
                      <a:srgbClr val="FFFFFF"/>
                    </a:solidFill>
                  </a:tcPr>
                </a:tc>
              </a:tr>
            </a:tbl>
          </a:graphicData>
        </a:graphic>
      </p:graphicFrame>
      <p:pic>
        <p:nvPicPr>
          <p:cNvPr id="10" name="图片 9"/>
          <p:cNvPicPr>
            <a:picLocks noChangeAspect="1"/>
          </p:cNvPicPr>
          <p:nvPr/>
        </p:nvPicPr>
        <p:blipFill>
          <a:blip r:embed="rId5"/>
          <a:stretch>
            <a:fillRect/>
          </a:stretch>
        </p:blipFill>
        <p:spPr>
          <a:xfrm>
            <a:off x="4629150" y="-2540"/>
            <a:ext cx="751205" cy="466090"/>
          </a:xfrm>
          <a:prstGeom prst="rect">
            <a:avLst/>
          </a:prstGeom>
        </p:spPr>
      </p:pic>
      <p:pic>
        <p:nvPicPr>
          <p:cNvPr id="11" name="图片 10"/>
          <p:cNvPicPr>
            <a:picLocks noChangeAspect="1"/>
          </p:cNvPicPr>
          <p:nvPr/>
        </p:nvPicPr>
        <p:blipFill>
          <a:blip r:embed="rId6"/>
          <a:stretch>
            <a:fillRect/>
          </a:stretch>
        </p:blipFill>
        <p:spPr>
          <a:xfrm>
            <a:off x="4630420" y="577850"/>
            <a:ext cx="751205" cy="447040"/>
          </a:xfrm>
          <a:prstGeom prst="rect">
            <a:avLst/>
          </a:prstGeom>
        </p:spPr>
      </p:pic>
      <p:pic>
        <p:nvPicPr>
          <p:cNvPr id="13" name="图片 12"/>
          <p:cNvPicPr>
            <a:picLocks noChangeAspect="1"/>
          </p:cNvPicPr>
          <p:nvPr/>
        </p:nvPicPr>
        <p:blipFill>
          <a:blip r:embed="rId7"/>
          <a:stretch>
            <a:fillRect/>
          </a:stretch>
        </p:blipFill>
        <p:spPr>
          <a:xfrm>
            <a:off x="4334510" y="1149350"/>
            <a:ext cx="2637790" cy="1057275"/>
          </a:xfrm>
          <a:prstGeom prst="rect">
            <a:avLst/>
          </a:prstGeom>
        </p:spPr>
      </p:pic>
      <p:pic>
        <p:nvPicPr>
          <p:cNvPr id="14" name="图片 13"/>
          <p:cNvPicPr>
            <a:picLocks noChangeAspect="1"/>
          </p:cNvPicPr>
          <p:nvPr/>
        </p:nvPicPr>
        <p:blipFill>
          <a:blip r:embed="rId8"/>
          <a:stretch>
            <a:fillRect/>
          </a:stretch>
        </p:blipFill>
        <p:spPr>
          <a:xfrm>
            <a:off x="4570095" y="2206625"/>
            <a:ext cx="542925" cy="476250"/>
          </a:xfrm>
          <a:prstGeom prst="rect">
            <a:avLst/>
          </a:prstGeom>
        </p:spPr>
      </p:pic>
      <p:pic>
        <p:nvPicPr>
          <p:cNvPr id="15" name="图片 14"/>
          <p:cNvPicPr>
            <a:picLocks noChangeAspect="1"/>
          </p:cNvPicPr>
          <p:nvPr/>
        </p:nvPicPr>
        <p:blipFill>
          <a:blip r:embed="rId9"/>
          <a:stretch>
            <a:fillRect/>
          </a:stretch>
        </p:blipFill>
        <p:spPr>
          <a:xfrm>
            <a:off x="4579620" y="2814320"/>
            <a:ext cx="533400" cy="466725"/>
          </a:xfrm>
          <a:prstGeom prst="rect">
            <a:avLst/>
          </a:prstGeom>
        </p:spPr>
      </p:pic>
      <p:pic>
        <p:nvPicPr>
          <p:cNvPr id="16" name="图片 15"/>
          <p:cNvPicPr>
            <a:picLocks noChangeAspect="1"/>
          </p:cNvPicPr>
          <p:nvPr/>
        </p:nvPicPr>
        <p:blipFill>
          <a:blip r:embed="rId10"/>
          <a:stretch>
            <a:fillRect/>
          </a:stretch>
        </p:blipFill>
        <p:spPr>
          <a:xfrm>
            <a:off x="4629150" y="3235960"/>
            <a:ext cx="514985" cy="450850"/>
          </a:xfrm>
          <a:prstGeom prst="rect">
            <a:avLst/>
          </a:prstGeom>
        </p:spPr>
      </p:pic>
      <p:pic>
        <p:nvPicPr>
          <p:cNvPr id="24" name="图片 23"/>
          <p:cNvPicPr>
            <a:picLocks noChangeAspect="1"/>
          </p:cNvPicPr>
          <p:nvPr/>
        </p:nvPicPr>
        <p:blipFill>
          <a:blip r:embed="rId11"/>
          <a:stretch>
            <a:fillRect/>
          </a:stretch>
        </p:blipFill>
        <p:spPr>
          <a:xfrm>
            <a:off x="4333875" y="5486400"/>
            <a:ext cx="2742565" cy="1371600"/>
          </a:xfrm>
          <a:prstGeom prst="rect">
            <a:avLst/>
          </a:prstGeom>
        </p:spPr>
      </p:pic>
      <p:pic>
        <p:nvPicPr>
          <p:cNvPr id="25" name="图片 24"/>
          <p:cNvPicPr>
            <a:picLocks noChangeAspect="1"/>
          </p:cNvPicPr>
          <p:nvPr/>
        </p:nvPicPr>
        <p:blipFill>
          <a:blip r:embed="rId2"/>
          <a:stretch>
            <a:fillRect/>
          </a:stretch>
        </p:blipFill>
        <p:spPr>
          <a:xfrm>
            <a:off x="4579620" y="3702685"/>
            <a:ext cx="533400" cy="447675"/>
          </a:xfrm>
          <a:prstGeom prst="rect">
            <a:avLst/>
          </a:prstGeom>
        </p:spPr>
      </p:pic>
      <p:pic>
        <p:nvPicPr>
          <p:cNvPr id="26" name="图片 25"/>
          <p:cNvPicPr>
            <a:picLocks noChangeAspect="1"/>
          </p:cNvPicPr>
          <p:nvPr/>
        </p:nvPicPr>
        <p:blipFill>
          <a:blip r:embed="rId3"/>
          <a:stretch>
            <a:fillRect/>
          </a:stretch>
        </p:blipFill>
        <p:spPr>
          <a:xfrm>
            <a:off x="4624070" y="4212590"/>
            <a:ext cx="542925" cy="466725"/>
          </a:xfrm>
          <a:prstGeom prst="rect">
            <a:avLst/>
          </a:prstGeom>
        </p:spPr>
      </p:pic>
      <p:pic>
        <p:nvPicPr>
          <p:cNvPr id="27" name="图片 26"/>
          <p:cNvPicPr>
            <a:picLocks noChangeAspect="1"/>
          </p:cNvPicPr>
          <p:nvPr/>
        </p:nvPicPr>
        <p:blipFill>
          <a:blip r:embed="rId12"/>
          <a:stretch>
            <a:fillRect/>
          </a:stretch>
        </p:blipFill>
        <p:spPr>
          <a:xfrm>
            <a:off x="4551045" y="4876800"/>
            <a:ext cx="2904490" cy="409575"/>
          </a:xfrm>
          <a:prstGeom prst="rect">
            <a:avLst/>
          </a:prstGeom>
        </p:spPr>
      </p:pic>
      <p:pic>
        <p:nvPicPr>
          <p:cNvPr id="2" name="图片 1" descr="股份公司新LOGO"/>
          <p:cNvPicPr>
            <a:picLocks noChangeAspect="1"/>
          </p:cNvPicPr>
          <p:nvPr/>
        </p:nvPicPr>
        <p:blipFill>
          <a:blip r:embed="rId13"/>
          <a:stretch>
            <a:fillRect/>
          </a:stretch>
        </p:blipFill>
        <p:spPr>
          <a:xfrm rot="20580000">
            <a:off x="3155315" y="2782570"/>
            <a:ext cx="5718810" cy="1292225"/>
          </a:xfrm>
          <a:prstGeom prst="rect">
            <a:avLst/>
          </a:prstGeom>
        </p:spPr>
      </p:pic>
    </p:spTree>
  </p:cSld>
  <p:clrMapOvr>
    <a:masterClrMapping/>
  </p:clrMapOvr>
</p:sld>
</file>

<file path=ppt/tags/tag1.xml><?xml version="1.0" encoding="utf-8"?>
<p:tagLst xmlns:p="http://schemas.openxmlformats.org/presentationml/2006/main">
  <p:tag name="KSO_WM_UNIT_TABLE_BEAUTIFY" val="smartTable{b600191d-82b5-45c0-bb5d-762c2c5db1ea}"/>
</p:tagLst>
</file>

<file path=ppt/tags/tag2.xml><?xml version="1.0" encoding="utf-8"?>
<p:tagLst xmlns:p="http://schemas.openxmlformats.org/presentationml/2006/main">
  <p:tag name="KSO_WM_UNIT_TABLE_BEAUTIFY" val="smartTable{2627b57b-f1e7-4471-9d6f-0b996948aa39}"/>
</p:tagLst>
</file>

<file path=ppt/tags/tag3.xml><?xml version="1.0" encoding="utf-8"?>
<p:tagLst xmlns:p="http://schemas.openxmlformats.org/presentationml/2006/main">
  <p:tag name="KSO_WM_UNIT_TABLE_BEAUTIFY" val="smartTable{e6af665b-dc6a-4fca-9284-2ba0479d0c7e}"/>
</p:tagLst>
</file>

<file path=ppt/tags/tag4.xml><?xml version="1.0" encoding="utf-8"?>
<p:tagLst xmlns:p="http://schemas.openxmlformats.org/presentationml/2006/main">
  <p:tag name="KSO_WM_UNIT_TABLE_BEAUTIFY" val="smartTable{d10d8fa1-af68-49bc-8704-3c48d321392f}"/>
</p:tagLst>
</file>

<file path=ppt/tags/tag5.xml><?xml version="1.0" encoding="utf-8"?>
<p:tagLst xmlns:p="http://schemas.openxmlformats.org/presentationml/2006/main">
  <p:tag name="REFSHAPE" val="510108588"/>
  <p:tag name="KSO_WM_UNIT_PLACING_PICTURE_USER_VIEWPORT" val="{&quot;height&quot;:3756,&quot;width&quot;:12048}"/>
</p:tagLst>
</file>

<file path=ppt/tags/tag6.xml><?xml version="1.0" encoding="utf-8"?>
<p:tagLst xmlns:p="http://schemas.openxmlformats.org/presentationml/2006/main">
  <p:tag name="KSO_WM_UNIT_TABLE_BEAUTIFY" val="smartTable{c1414904-c121-432b-9cd2-c75b6442d959}"/>
  <p:tag name="TABLE_RECT" val="423.067*63.9898*500.95*404.3"/>
  <p:tag name="TABLE_EMPHASIZE_COLOR" val="6579300"/>
  <p:tag name="TABLE_ONEKEY_SKIN_IDX" val="0"/>
  <p:tag name="TABLE_SKINIDX" val="-1"/>
  <p:tag name="TABLE_COLORIDX" val="l"/>
</p:tagLst>
</file>

<file path=ppt/tags/tag7.xml><?xml version="1.0" encoding="utf-8"?>
<p:tagLst xmlns:p="http://schemas.openxmlformats.org/presentationml/2006/main">
  <p:tag name="KSO_WM_UNIT_TABLE_BEAUTIFY" val="smartTable{9afeb33b-0f73-4ff7-9dcb-da3ec33d35f8}"/>
</p:tagLst>
</file>

<file path=ppt/tags/tag8.xml><?xml version="1.0" encoding="utf-8"?>
<p:tagLst xmlns:p="http://schemas.openxmlformats.org/presentationml/2006/main">
  <p:tag name="KSO_WM_UNIT_TABLE_BEAUTIFY" val="smartTable{032fb171-b524-4d7c-a182-de3b0d4e56f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8410</Words>
  <Application>WPS 演示</Application>
  <PresentationFormat>宽屏</PresentationFormat>
  <Paragraphs>1378</Paragraphs>
  <Slides>40</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2" baseType="lpstr">
      <vt:lpstr>Arial</vt:lpstr>
      <vt:lpstr>宋体</vt:lpstr>
      <vt:lpstr>Wingdings</vt:lpstr>
      <vt:lpstr>微软雅黑 Light</vt:lpstr>
      <vt:lpstr>微软雅黑</vt:lpstr>
      <vt:lpstr>Calibri Light</vt:lpstr>
      <vt:lpstr>Calibri</vt:lpstr>
      <vt:lpstr>Arial Unicode MS</vt:lpstr>
      <vt:lpstr>Cambria</vt:lpstr>
      <vt:lpstr>Times New Roman</vt:lpstr>
      <vt:lpstr>Office 主题</vt:lpstr>
      <vt:lpstr>Equation.KSEE3</vt:lpstr>
      <vt:lpstr>V5软件的使用手册</vt:lpstr>
      <vt:lpstr>PowerPoint 演示文稿</vt:lpstr>
      <vt:lpstr>一、V5软件的使用手册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  制作操控区 在程序界面底部为做件操控功能区，如下图所示。用户可以在此进行开始制作、暂停制作、停止制作、刮刀清理、功率检测、刮平测试等做件所需的相关操作。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2.4.1   硬件控制</vt:lpstr>
      <vt:lpstr>激光控制 </vt:lpstr>
      <vt:lpstr>电气控制（仅哥白尼系列支持）</vt:lpstr>
      <vt:lpstr>PowerPoint 演示文稿</vt:lpstr>
      <vt:lpstr>PowerPoint 演示文稿</vt:lpstr>
      <vt:lpstr>PowerPoint 演示文稿</vt:lpstr>
      <vt:lpstr>PowerPoint 演示文稿</vt:lpstr>
      <vt:lpstr>2.5.3   扫描参数</vt:lpstr>
      <vt:lpstr>2.5.4  液位参数1</vt:lpstr>
      <vt:lpstr>2.5.5  系统参数0</vt:lpstr>
      <vt:lpstr>2.5.6  激光器参数0</vt:lpstr>
      <vt:lpstr>PowerPoint 演示文稿</vt:lpstr>
      <vt:lpstr>2.5.7  扫描参数2</vt:lpstr>
      <vt:lpstr>2.5.8  初始化参数</vt:lpstr>
      <vt:lpstr>2.6    辅助窗口：</vt:lpstr>
      <vt:lpstr>           三  3.1 RSCON V5 上机步骤</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胡必刚</dc:creator>
  <cp:lastModifiedBy>Terence</cp:lastModifiedBy>
  <cp:revision>60</cp:revision>
  <dcterms:created xsi:type="dcterms:W3CDTF">2016-04-07T06:23:00Z</dcterms:created>
  <dcterms:modified xsi:type="dcterms:W3CDTF">2020-08-09T05:54:55Z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